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81" r:id="rId3"/>
    <p:sldId id="273" r:id="rId4"/>
    <p:sldId id="282" r:id="rId5"/>
    <p:sldId id="312" r:id="rId6"/>
    <p:sldId id="283" r:id="rId7"/>
    <p:sldId id="284" r:id="rId8"/>
    <p:sldId id="286" r:id="rId9"/>
    <p:sldId id="322" r:id="rId10"/>
    <p:sldId id="285" r:id="rId11"/>
    <p:sldId id="258" r:id="rId12"/>
    <p:sldId id="259" r:id="rId13"/>
    <p:sldId id="260" r:id="rId14"/>
    <p:sldId id="324" r:id="rId15"/>
    <p:sldId id="287" r:id="rId16"/>
    <p:sldId id="290" r:id="rId17"/>
    <p:sldId id="288" r:id="rId18"/>
    <p:sldId id="289" r:id="rId19"/>
    <p:sldId id="296" r:id="rId20"/>
    <p:sldId id="359" r:id="rId21"/>
    <p:sldId id="361" r:id="rId22"/>
    <p:sldId id="358" r:id="rId23"/>
    <p:sldId id="325" r:id="rId24"/>
    <p:sldId id="357" r:id="rId25"/>
    <p:sldId id="326" r:id="rId26"/>
    <p:sldId id="360" r:id="rId27"/>
    <p:sldId id="328" r:id="rId28"/>
    <p:sldId id="272" r:id="rId29"/>
    <p:sldId id="330" r:id="rId30"/>
    <p:sldId id="333" r:id="rId31"/>
    <p:sldId id="329" r:id="rId32"/>
    <p:sldId id="339" r:id="rId33"/>
    <p:sldId id="340" r:id="rId34"/>
    <p:sldId id="332" r:id="rId35"/>
    <p:sldId id="297" r:id="rId36"/>
    <p:sldId id="335" r:id="rId37"/>
    <p:sldId id="338" r:id="rId38"/>
    <p:sldId id="337" r:id="rId39"/>
    <p:sldId id="341" r:id="rId40"/>
    <p:sldId id="300" r:id="rId41"/>
    <p:sldId id="301" r:id="rId42"/>
    <p:sldId id="302" r:id="rId43"/>
    <p:sldId id="303" r:id="rId44"/>
    <p:sldId id="269" r:id="rId45"/>
    <p:sldId id="307" r:id="rId46"/>
    <p:sldId id="342" r:id="rId47"/>
    <p:sldId id="308" r:id="rId48"/>
    <p:sldId id="309" r:id="rId49"/>
    <p:sldId id="310" r:id="rId50"/>
    <p:sldId id="348" r:id="rId51"/>
    <p:sldId id="349" r:id="rId52"/>
    <p:sldId id="350" r:id="rId53"/>
    <p:sldId id="345" r:id="rId54"/>
    <p:sldId id="346" r:id="rId55"/>
    <p:sldId id="347" r:id="rId56"/>
    <p:sldId id="321" r:id="rId57"/>
    <p:sldId id="351" r:id="rId58"/>
    <p:sldId id="352" r:id="rId59"/>
    <p:sldId id="353" r:id="rId60"/>
    <p:sldId id="318" r:id="rId61"/>
    <p:sldId id="354" r:id="rId62"/>
    <p:sldId id="317" r:id="rId63"/>
    <p:sldId id="344" r:id="rId64"/>
    <p:sldId id="356" r:id="rId65"/>
    <p:sldId id="355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003300"/>
    <a:srgbClr val="FF7C80"/>
    <a:srgbClr val="00FFCC"/>
    <a:srgbClr val="B4F59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94" autoAdjust="0"/>
    <p:restoredTop sz="86353" autoAdjust="0"/>
  </p:normalViewPr>
  <p:slideViewPr>
    <p:cSldViewPr>
      <p:cViewPr varScale="1">
        <p:scale>
          <a:sx n="88" d="100"/>
          <a:sy n="88" d="100"/>
        </p:scale>
        <p:origin x="-113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5323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6282079323417911E-2"/>
          <c:y val="4.2562778314698228E-2"/>
          <c:w val="0.64104427918732465"/>
          <c:h val="0.8759301754067414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 2015 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полугодие 2016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14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14.9</c:v>
                </c:pt>
              </c:numCache>
            </c:numRef>
          </c:val>
        </c:ser>
        <c:axId val="86820352"/>
        <c:axId val="86821888"/>
      </c:barChart>
      <c:catAx>
        <c:axId val="86820352"/>
        <c:scaling>
          <c:orientation val="minMax"/>
        </c:scaling>
        <c:axPos val="b"/>
        <c:numFmt formatCode="General" sourceLinked="1"/>
        <c:tickLblPos val="nextTo"/>
        <c:crossAx val="86821888"/>
        <c:crosses val="autoZero"/>
        <c:auto val="1"/>
        <c:lblAlgn val="ctr"/>
        <c:lblOffset val="100"/>
      </c:catAx>
      <c:valAx>
        <c:axId val="86821888"/>
        <c:scaling>
          <c:orientation val="minMax"/>
        </c:scaling>
        <c:delete val="1"/>
        <c:axPos val="l"/>
        <c:numFmt formatCode="General" sourceLinked="1"/>
        <c:tickLblPos val="none"/>
        <c:crossAx val="86820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0.9351982085891668"/>
          <c:w val="1"/>
          <c:h val="6.4801791410834558E-2"/>
        </c:manualLayout>
      </c:layout>
    </c:legend>
    <c:plotVisOnly val="1"/>
  </c:chart>
  <c:txPr>
    <a:bodyPr/>
    <a:lstStyle/>
    <a:p>
      <a:pPr>
        <a:defRPr sz="1800" b="1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003300"/>
                </a:solidFill>
              </a:rPr>
              <a:t>Поступление</a:t>
            </a:r>
            <a:r>
              <a:rPr lang="ru-RU" sz="4000" baseline="0" dirty="0" smtClean="0">
                <a:solidFill>
                  <a:srgbClr val="003300"/>
                </a:solidFill>
              </a:rPr>
              <a:t> доходов </a:t>
            </a:r>
            <a:endParaRPr lang="ru-RU" sz="4000" dirty="0">
              <a:solidFill>
                <a:srgbClr val="003300"/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9.1359239817244989E-2"/>
          <c:y val="0.20119525846334341"/>
          <c:w val="0.90518397005929818"/>
          <c:h val="0.68070344099984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975308641975342E-2"/>
                  <c:y val="-0.34906156493186491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26373540461518558"/>
                </c:manualLayout>
              </c:layout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Факт за 1-е полугодие 2015</c:v>
                </c:pt>
                <c:pt idx="1">
                  <c:v>Факт за 1-е полугодие 2016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6519.6</c:v>
                </c:pt>
                <c:pt idx="1">
                  <c:v>3908.1</c:v>
                </c:pt>
              </c:numCache>
            </c:numRef>
          </c:val>
        </c:ser>
        <c:overlap val="100"/>
        <c:axId val="99828864"/>
        <c:axId val="99830400"/>
      </c:barChart>
      <c:catAx>
        <c:axId val="99828864"/>
        <c:scaling>
          <c:orientation val="minMax"/>
        </c:scaling>
        <c:axPos val="b"/>
        <c:tickLblPos val="nextTo"/>
        <c:crossAx val="99830400"/>
        <c:crosses val="autoZero"/>
        <c:auto val="1"/>
        <c:lblAlgn val="ctr"/>
        <c:lblOffset val="100"/>
      </c:catAx>
      <c:valAx>
        <c:axId val="99830400"/>
        <c:scaling>
          <c:orientation val="minMax"/>
        </c:scaling>
        <c:axPos val="l"/>
        <c:majorGridlines/>
        <c:numFmt formatCode="General" sourceLinked="1"/>
        <c:tickLblPos val="nextTo"/>
        <c:crossAx val="998288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003300"/>
                </a:solidFill>
              </a:rPr>
              <a:t>Поступление</a:t>
            </a:r>
            <a:r>
              <a:rPr lang="ru-RU" sz="3200" baseline="0" dirty="0" smtClean="0">
                <a:solidFill>
                  <a:srgbClr val="003300"/>
                </a:solidFill>
              </a:rPr>
              <a:t> собственных доходов </a:t>
            </a:r>
            <a:endParaRPr lang="ru-RU" sz="3200" dirty="0">
              <a:solidFill>
                <a:srgbClr val="003300"/>
              </a:solidFill>
            </a:endParaRPr>
          </a:p>
        </c:rich>
      </c:tx>
      <c:layout>
        <c:manualLayout>
          <c:xMode val="edge"/>
          <c:yMode val="edge"/>
          <c:x val="0.11885802469135759"/>
          <c:y val="0"/>
        </c:manualLayout>
      </c:layout>
    </c:title>
    <c:plotArea>
      <c:layout>
        <c:manualLayout>
          <c:layoutTarget val="inner"/>
          <c:xMode val="edge"/>
          <c:yMode val="edge"/>
          <c:x val="8.2470350928356195E-2"/>
          <c:y val="0.19085269357647341"/>
          <c:w val="0.90518397005929818"/>
          <c:h val="0.6807034409998410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-1.6975308641975342E-2"/>
                  <c:y val="-0.3361333588232767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26632104583690386"/>
                </c:manualLayout>
              </c:layout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Факт за 1-е полугодие 2015</c:v>
                </c:pt>
                <c:pt idx="1">
                  <c:v>Факт за 1-е полугодие 2016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3935.6</c:v>
                </c:pt>
                <c:pt idx="1">
                  <c:v>3104.5</c:v>
                </c:pt>
              </c:numCache>
            </c:numRef>
          </c:val>
        </c:ser>
        <c:overlap val="100"/>
        <c:axId val="107432960"/>
        <c:axId val="107438848"/>
      </c:barChart>
      <c:catAx>
        <c:axId val="107432960"/>
        <c:scaling>
          <c:orientation val="minMax"/>
        </c:scaling>
        <c:axPos val="b"/>
        <c:tickLblPos val="nextTo"/>
        <c:crossAx val="107438848"/>
        <c:crosses val="autoZero"/>
        <c:auto val="1"/>
        <c:lblAlgn val="ctr"/>
        <c:lblOffset val="100"/>
      </c:catAx>
      <c:valAx>
        <c:axId val="107438848"/>
        <c:scaling>
          <c:orientation val="minMax"/>
        </c:scaling>
        <c:axPos val="l"/>
        <c:majorGridlines/>
        <c:numFmt formatCode="General" sourceLinked="1"/>
        <c:tickLblPos val="nextTo"/>
        <c:crossAx val="107432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3600" i="1" baseline="0" dirty="0" smtClean="0">
                <a:solidFill>
                  <a:srgbClr val="003300"/>
                </a:solidFill>
              </a:rPr>
              <a:t>Безвозмездные поступления </a:t>
            </a:r>
            <a:endParaRPr lang="ru-RU" sz="3600" i="1" dirty="0">
              <a:solidFill>
                <a:srgbClr val="003300"/>
              </a:solidFill>
            </a:endParaRPr>
          </a:p>
        </c:rich>
      </c:tx>
      <c:layout>
        <c:manualLayout>
          <c:xMode val="edge"/>
          <c:yMode val="edge"/>
          <c:x val="0.15231870321765334"/>
          <c:y val="1.5513847330305081E-2"/>
        </c:manualLayout>
      </c:layout>
    </c:title>
    <c:plotArea>
      <c:layout>
        <c:manualLayout>
          <c:layoutTarget val="inner"/>
          <c:xMode val="edge"/>
          <c:yMode val="edge"/>
          <c:x val="8.2470350928356195E-2"/>
          <c:y val="0.19085269357647341"/>
          <c:w val="0.90518397005929818"/>
          <c:h val="0.6807034409998410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-1.5432098765432135E-3"/>
                  <c:y val="-0.34130464126671234"/>
                </c:manualLayout>
              </c:layout>
              <c:showVal val="1"/>
            </c:dLbl>
            <c:dLbl>
              <c:idx val="1"/>
              <c:layout>
                <c:manualLayout>
                  <c:x val="-7.7160493827160715E-3"/>
                  <c:y val="-0.17840924429850841"/>
                </c:manualLayout>
              </c:layout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Факт за 1-е полугодие 2015</c:v>
                </c:pt>
                <c:pt idx="1">
                  <c:v>Факт за 1-е полугодие 2016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</c:v>
                </c:pt>
                <c:pt idx="1">
                  <c:v>803.6</c:v>
                </c:pt>
              </c:numCache>
            </c:numRef>
          </c:val>
        </c:ser>
        <c:overlap val="100"/>
        <c:axId val="109282432"/>
        <c:axId val="109283968"/>
      </c:barChart>
      <c:catAx>
        <c:axId val="109282432"/>
        <c:scaling>
          <c:orientation val="minMax"/>
        </c:scaling>
        <c:axPos val="b"/>
        <c:tickLblPos val="nextTo"/>
        <c:crossAx val="109283968"/>
        <c:crosses val="autoZero"/>
        <c:auto val="1"/>
        <c:lblAlgn val="ctr"/>
        <c:lblOffset val="100"/>
      </c:catAx>
      <c:valAx>
        <c:axId val="109283968"/>
        <c:scaling>
          <c:orientation val="minMax"/>
        </c:scaling>
        <c:axPos val="l"/>
        <c:majorGridlines/>
        <c:numFmt formatCode="General" sourceLinked="1"/>
        <c:tickLblPos val="nextTo"/>
        <c:crossAx val="109282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5FE51-D68D-4A7F-A04F-4F28DD32A96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7C31-1D5A-4494-A775-A6DC1A196D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E929F-4CE5-4E65-9F9D-ECBE0E72B4ED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E929F-4CE5-4E65-9F9D-ECBE0E72B4ED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E929F-4CE5-4E65-9F9D-ECBE0E72B4ED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suslugi.ru/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813" y="1428750"/>
            <a:ext cx="7358062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  ГЛАВЫ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14B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АНАСТАСИЕВСКОГО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РЕЗУЛЬТАТАМ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ПЕРВОЕ ПОЛУГОДИЕ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2016 Г.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813" y="1428750"/>
            <a:ext cx="7358062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Исполнение бюджета Анастасиевского </a:t>
            </a:r>
            <a:b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 первое полугодие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2016 г.</a:t>
            </a:r>
            <a:endParaRPr lang="ru-RU" sz="40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491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643042" y="214290"/>
            <a:ext cx="7043758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491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643042" y="214290"/>
            <a:ext cx="7043758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491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643042" y="214290"/>
            <a:ext cx="7043758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813" y="1428750"/>
            <a:ext cx="7358062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  ГЛАВЫ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14B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АНАСТАСИЕВСКОГО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РЕЗУЛЬТАТАМ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ПЕРВОЕ ПОЛУГОДИЕ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2016 Г.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2"/>
            <a:ext cx="7400953" cy="128586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Исполнение муниципальной программы </a:t>
            </a:r>
            <a:b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«Развитие транспортной системы»</a:t>
            </a:r>
            <a:b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6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16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16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на реализацию</a:t>
            </a:r>
            <a:r>
              <a:rPr lang="en-US" sz="16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программы –    322,9     </a:t>
            </a:r>
            <a:r>
              <a:rPr lang="ru-RU" sz="1600" b="1" dirty="0" err="1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т.р</a:t>
            </a:r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85786" y="3000372"/>
            <a:ext cx="7572428" cy="285752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Основные мероприятия программы:</a:t>
            </a:r>
          </a:p>
          <a:p>
            <a:pPr marL="0" indent="0"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sz="3400" b="1" dirty="0" smtClean="0">
                <a:solidFill>
                  <a:schemeClr val="tx2">
                    <a:lumMod val="75000"/>
                  </a:schemeClr>
                </a:solidFill>
              </a:rPr>
              <a:t>Содержание автомобильных дорог; </a:t>
            </a:r>
          </a:p>
          <a:p>
            <a:pPr marL="0" indent="0"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Ремонт автомобильных дорог;</a:t>
            </a:r>
          </a:p>
          <a:p>
            <a:pPr marL="0" indent="0"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Безопасность дорожного движения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0" y="1285860"/>
            <a:ext cx="4357686" cy="192882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217, 4 тыс. руб. –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ямочный ремонт, 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обкосы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обочин, обрезка деревьев,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грейдирование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дорог</a:t>
            </a:r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2050" name="Picture 2" descr="C:\Users\user\Desktop\ОТЧЕТ 1 полугодие\DSC_00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876"/>
            <a:ext cx="4914950" cy="300039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user\Desktop\ОТЧЕТ 1 полугодие\DSC_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714488"/>
            <a:ext cx="4500594" cy="300039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643042" y="274638"/>
            <a:ext cx="7043758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7" name="Содержимое 16" descr="DSC_07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7358114" cy="5072098"/>
          </a:xfrm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1000099" y="1214438"/>
            <a:ext cx="6858049" cy="1857372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Безопасность дорожного движения </a:t>
            </a:r>
          </a:p>
          <a:p>
            <a:pPr algn="ctr">
              <a:buNone/>
            </a:pPr>
            <a:r>
              <a:rPr lang="ru-RU" sz="21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300" b="1" i="1" dirty="0" smtClean="0">
                <a:solidFill>
                  <a:schemeClr val="tx2">
                    <a:lumMod val="75000"/>
                  </a:schemeClr>
                </a:solidFill>
              </a:rPr>
              <a:t>105,5 тыс. руб. – устройство светофоров и знаков вблизи школ.</a:t>
            </a:r>
          </a:p>
          <a:p>
            <a:pPr algn="ctr">
              <a:buNone/>
            </a:pPr>
            <a:r>
              <a:rPr lang="ru-RU" sz="2300" b="1" i="1" dirty="0" smtClean="0">
                <a:solidFill>
                  <a:schemeClr val="tx2">
                    <a:lumMod val="75000"/>
                  </a:schemeClr>
                </a:solidFill>
              </a:rPr>
              <a:t>Выполнены работы по обустройству пешеходных переходов вблизи  общеобразовательных  учреждений  сельского поселения</a:t>
            </a:r>
          </a:p>
          <a:p>
            <a:pPr algn="ctr"/>
            <a:endParaRPr lang="ru-RU" sz="2100" i="1" dirty="0" smtClean="0">
              <a:solidFill>
                <a:srgbClr val="006600"/>
              </a:solidFill>
            </a:endParaRPr>
          </a:p>
          <a:p>
            <a:pPr algn="ctr"/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8043890" cy="100013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</a:rPr>
              <a:t>Безопасность дорожного движения </a:t>
            </a:r>
          </a:p>
          <a:p>
            <a:pPr algn="ctr"/>
            <a:r>
              <a:rPr lang="ru-RU" sz="2100" i="1" dirty="0" smtClean="0">
                <a:solidFill>
                  <a:srgbClr val="006600"/>
                </a:solidFill>
              </a:rPr>
              <a:t>Выполнены работы по обустройству пешеходных переходов вблизи  общеобразовательных  учреждений  сельского поселения </a:t>
            </a:r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5929330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</a:rPr>
              <a:t>с.  Анастасиевка   ул. Ленина                               с. Марфинка   ул. Центральная   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22" name="Содержимое 21" descr="DSC_057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57158" y="2143116"/>
            <a:ext cx="4041775" cy="3000396"/>
          </a:xfrm>
        </p:spPr>
      </p:pic>
      <p:pic>
        <p:nvPicPr>
          <p:cNvPr id="14" name="Содержимое 13" descr="DSC_00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2928934"/>
            <a:ext cx="4040188" cy="2928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1285861"/>
            <a:ext cx="77867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</a:rPr>
              <a:t>Исполнение муниципальной программы </a:t>
            </a:r>
            <a:b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</a:rPr>
            </a:br>
            <a: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</a:rPr>
              <a:t> «Обеспечение качественными жилищно-коммунальными услугами населения Анастасиевского сельского поселения» </a:t>
            </a:r>
            <a: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635">
                  <a:noFill/>
                </a:ln>
                <a:solidFill>
                  <a:srgbClr val="0066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b="1" i="1" dirty="0" smtClean="0">
                <a:ln w="635">
                  <a:noFill/>
                </a:ln>
                <a:solidFill>
                  <a:srgbClr val="006600"/>
                </a:solidFill>
              </a:rPr>
              <a:t>За первое полугодие 2016 на благоустройство территории Анастасиевского сельского поселения было израсходовано </a:t>
            </a:r>
          </a:p>
          <a:p>
            <a:pPr algn="ctr"/>
            <a:r>
              <a:rPr lang="ru-RU" sz="2000" b="1" i="1" dirty="0" smtClean="0">
                <a:ln w="635">
                  <a:noFill/>
                </a:ln>
                <a:solidFill>
                  <a:srgbClr val="006600"/>
                </a:solidFill>
              </a:rPr>
              <a:t>- 695,7 тыс. руб. </a:t>
            </a:r>
            <a:endParaRPr lang="ru-RU" sz="2000" i="1" dirty="0">
              <a:solidFill>
                <a:srgbClr val="0066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4286256"/>
            <a:ext cx="7000924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Clr>
                <a:schemeClr val="accent3"/>
              </a:buCl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Основные мероприятия программы:</a:t>
            </a:r>
          </a:p>
          <a:p>
            <a:pPr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Уличное освещение;</a:t>
            </a:r>
          </a:p>
          <a:p>
            <a:pPr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Озеленение;</a:t>
            </a:r>
          </a:p>
          <a:p>
            <a:pPr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Организация и содержание мест захоронения;</a:t>
            </a:r>
          </a:p>
          <a:p>
            <a:pPr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Благоустройство территории.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64294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3300"/>
                </a:solidFill>
              </a:rPr>
              <a:t>Анастасиевское сельское поселение </a:t>
            </a:r>
            <a:endParaRPr lang="ru-RU" sz="3200" b="1" i="1" dirty="0">
              <a:solidFill>
                <a:srgbClr val="003300"/>
              </a:solidFill>
            </a:endParaRPr>
          </a:p>
        </p:txBody>
      </p:sp>
      <p:pic>
        <p:nvPicPr>
          <p:cNvPr id="16" name="Содержимое 15" descr="Карта сельского поселения 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785926"/>
            <a:ext cx="349407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000628" y="2446288"/>
            <a:ext cx="350046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Анастасиевка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Марфинка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х. Селезнев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х. Рождественский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5714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ул. Ленина   с.  Анастасиевка   </a:t>
            </a:r>
            <a:endParaRPr lang="ru-RU" sz="2100" b="1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4098" name="Picture 2" descr="C:\Users\user\Desktop\Дмитриевна\фото Спец. ЖКХ\2016 ФОТО\благоустройство\DSC_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9" y="1600200"/>
            <a:ext cx="6894934" cy="468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8072494" cy="64292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6600"/>
                </a:solidFill>
              </a:rPr>
              <a:t>Памятник погибшим  воинам ВОВ </a:t>
            </a:r>
          </a:p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 с.  Анастасиевка   </a:t>
            </a:r>
            <a:endParaRPr lang="ru-RU" sz="2100" b="1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6146" name="Picture 2" descr="C:\Users\user\Desktop\Дмитриевна\фото Спец. ЖКХ\ФОТО  2016 (3)\9 мая\DSC_08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735470"/>
            <a:ext cx="7643866" cy="4759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1357290" y="1071563"/>
            <a:ext cx="6686573" cy="571487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Храм  Покрова Пресвятой Богородицы   в с. Анастасиевка </a:t>
            </a:r>
            <a:endParaRPr lang="ru-RU" sz="2100" b="1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9592" y="13668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1992" y="15192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3074" name="Picture 2" descr="C:\Users\user\Desktop\Дмитриевна\фото Спец. ЖКХ\ФОТО  2016 (3)\Церковь\DSC_06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643050"/>
            <a:ext cx="707236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57148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100" i="1" dirty="0" err="1" smtClean="0">
                <a:solidFill>
                  <a:srgbClr val="006600"/>
                </a:solidFill>
              </a:rPr>
              <a:t>Внутрипоселковая</a:t>
            </a:r>
            <a:r>
              <a:rPr lang="ru-RU" sz="2100" i="1" dirty="0" smtClean="0">
                <a:solidFill>
                  <a:srgbClr val="006600"/>
                </a:solidFill>
              </a:rPr>
              <a:t>  автомобильная   дорога  </a:t>
            </a:r>
          </a:p>
          <a:p>
            <a:pPr algn="ctr">
              <a:buNone/>
            </a:pPr>
            <a:r>
              <a:rPr lang="ru-RU" sz="2100" i="1" dirty="0" smtClean="0">
                <a:solidFill>
                  <a:srgbClr val="006600"/>
                </a:solidFill>
              </a:rPr>
              <a:t>ул. Ленина с. Анастасиевка </a:t>
            </a:r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1" name="Содержимое 10" descr="DSC_03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714488"/>
            <a:ext cx="6858048" cy="4357778"/>
          </a:xfrm>
        </p:spPr>
      </p:pic>
      <p:sp>
        <p:nvSpPr>
          <p:cNvPr id="14" name="Прямоугольник 13"/>
          <p:cNvSpPr/>
          <p:nvPr/>
        </p:nvSpPr>
        <p:spPr>
          <a:xfrm>
            <a:off x="1009592" y="13668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1992" y="15192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57148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100" i="1" dirty="0" err="1" smtClean="0">
                <a:solidFill>
                  <a:srgbClr val="006600"/>
                </a:solidFill>
              </a:rPr>
              <a:t>Внутрипоселковая</a:t>
            </a:r>
            <a:r>
              <a:rPr lang="ru-RU" sz="2100" i="1" dirty="0" smtClean="0">
                <a:solidFill>
                  <a:srgbClr val="006600"/>
                </a:solidFill>
              </a:rPr>
              <a:t>  автомобильная   дорога  </a:t>
            </a:r>
          </a:p>
          <a:p>
            <a:pPr algn="ctr">
              <a:buNone/>
            </a:pPr>
            <a:r>
              <a:rPr lang="ru-RU" sz="2100" i="1" dirty="0" smtClean="0">
                <a:solidFill>
                  <a:srgbClr val="006600"/>
                </a:solidFill>
              </a:rPr>
              <a:t>ул.  Октябрьская  с. Анастасиевка </a:t>
            </a:r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9592" y="13668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1992" y="15192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026" name="Picture 2" descr="C:\Users\user\Desktop\Дмитриевна\фото Спец. ЖКХ\2016 ФОТО\Лучшие дома\DSC_03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7143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i="1" dirty="0" err="1" smtClean="0">
                <a:solidFill>
                  <a:srgbClr val="006600"/>
                </a:solidFill>
              </a:rPr>
              <a:t>Внутрипоселковая</a:t>
            </a:r>
            <a:r>
              <a:rPr lang="ru-RU" sz="1800" b="1" i="1" dirty="0" smtClean="0">
                <a:solidFill>
                  <a:srgbClr val="006600"/>
                </a:solidFill>
              </a:rPr>
              <a:t>  автомобильная   дорога  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ул. Молодежная  с.  Марфинка  </a:t>
            </a:r>
            <a:endParaRPr lang="ru-RU" sz="1800" b="1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4" name="Содержимое 13" descr="DSC_04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785926"/>
            <a:ext cx="6637758" cy="44251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7143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Памятник погибшим  воинам ВОВ   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с.  Марфинка  </a:t>
            </a:r>
            <a:endParaRPr lang="ru-RU" sz="1800" b="1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5122" name="Picture 2" descr="C:\Users\user\Desktop\DSC_07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14488"/>
            <a:ext cx="7143800" cy="4762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5714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i="1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5" name="Содержимое 14" descr="Изображение 6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14546" y="1714488"/>
            <a:ext cx="4286280" cy="4929222"/>
          </a:xfrm>
        </p:spPr>
      </p:pic>
      <p:sp>
        <p:nvSpPr>
          <p:cNvPr id="17" name="Прямоугольник 16"/>
          <p:cNvSpPr/>
          <p:nvPr/>
        </p:nvSpPr>
        <p:spPr>
          <a:xfrm>
            <a:off x="571472" y="1142984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Техническое обслуживание и ремонт уличного освещения    - 38,8  тыс. руб.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9" name="Содержимое 18" descr="Новая папк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2071678"/>
            <a:ext cx="7072362" cy="4572032"/>
          </a:xfrm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642910" y="1071563"/>
            <a:ext cx="7400953" cy="1071554"/>
          </a:xfrm>
        </p:spPr>
        <p:txBody>
          <a:bodyPr>
            <a:normAutofit fontScale="55000" lnSpcReduction="20000"/>
          </a:bodyPr>
          <a:lstStyle/>
          <a:p>
            <a:r>
              <a:rPr lang="ru-RU" sz="2400" b="1" dirty="0" smtClean="0">
                <a:solidFill>
                  <a:srgbClr val="003300"/>
                </a:solidFill>
              </a:rPr>
              <a:t>Проведены энтомологические обследования, </a:t>
            </a:r>
            <a:r>
              <a:rPr lang="ru-RU" sz="2400" b="1" dirty="0" err="1" smtClean="0">
                <a:solidFill>
                  <a:srgbClr val="003300"/>
                </a:solidFill>
              </a:rPr>
              <a:t>акарицидные</a:t>
            </a:r>
            <a:r>
              <a:rPr lang="ru-RU" sz="2400" b="1" dirty="0" smtClean="0">
                <a:solidFill>
                  <a:srgbClr val="003300"/>
                </a:solidFill>
              </a:rPr>
              <a:t> и </a:t>
            </a:r>
            <a:r>
              <a:rPr lang="ru-RU" sz="2400" b="1" dirty="0" err="1" smtClean="0">
                <a:solidFill>
                  <a:srgbClr val="003300"/>
                </a:solidFill>
              </a:rPr>
              <a:t>лаврицидные</a:t>
            </a:r>
            <a:r>
              <a:rPr lang="ru-RU" sz="2400" b="1" dirty="0" smtClean="0">
                <a:solidFill>
                  <a:srgbClr val="003300"/>
                </a:solidFill>
              </a:rPr>
              <a:t> обработки объектов (детские площадки, кладбища, памятники, стадион, ГТС находящихся на территории Анастасиевского сельского поселения и проведен контроль качества </a:t>
            </a:r>
            <a:r>
              <a:rPr lang="ru-RU" sz="2400" b="1" dirty="0" err="1" smtClean="0">
                <a:solidFill>
                  <a:srgbClr val="003300"/>
                </a:solidFill>
              </a:rPr>
              <a:t>аккарицидных</a:t>
            </a:r>
            <a:r>
              <a:rPr lang="ru-RU" sz="2400" b="1" dirty="0" smtClean="0">
                <a:solidFill>
                  <a:srgbClr val="003300"/>
                </a:solidFill>
              </a:rPr>
              <a:t> мероприятий.</a:t>
            </a:r>
          </a:p>
          <a:p>
            <a:r>
              <a:rPr lang="ru-RU" sz="2400" b="1" dirty="0" smtClean="0">
                <a:solidFill>
                  <a:srgbClr val="003300"/>
                </a:solidFill>
              </a:rPr>
              <a:t>Общая площадь обработанных территорий составила 7, 19 га. на сумму 25,0 тыс.рублей.</a:t>
            </a:r>
          </a:p>
          <a:p>
            <a:pPr algn="ctr"/>
            <a:endParaRPr lang="ru-RU" sz="2100" i="1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428596" y="1071563"/>
            <a:ext cx="7858180" cy="85723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3 июня 2016 состоялось торжественное открытие детской площадки в с. Марфинка, ул. Садовая </a:t>
            </a:r>
          </a:p>
          <a:p>
            <a:pPr algn="ctr">
              <a:buNone/>
            </a:pPr>
            <a:r>
              <a:rPr lang="ru-RU" sz="1700" b="1" i="1" dirty="0" smtClean="0">
                <a:solidFill>
                  <a:srgbClr val="006600"/>
                </a:solidFill>
              </a:rPr>
              <a:t>Приобретено  оборудование  для  детской площадки – 57,4 тыс.руб</a:t>
            </a:r>
            <a:r>
              <a:rPr lang="ru-RU" sz="1700" i="1" dirty="0" smtClean="0">
                <a:solidFill>
                  <a:srgbClr val="006600"/>
                </a:solidFill>
              </a:rPr>
              <a:t>. </a:t>
            </a:r>
            <a:endParaRPr lang="ru-RU" sz="1700" i="1" dirty="0">
              <a:solidFill>
                <a:srgbClr val="006600"/>
              </a:solidFill>
            </a:endParaRPr>
          </a:p>
        </p:txBody>
      </p:sp>
      <p:pic>
        <p:nvPicPr>
          <p:cNvPr id="10" name="Содержимое 9" descr="DSC_09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7" y="2000240"/>
            <a:ext cx="6715172" cy="44767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Дмитриевна\фото Спец. ЖКХ\Администрация\DSC_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3"/>
            <a:ext cx="7858180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428596" y="1071563"/>
            <a:ext cx="7858180" cy="8572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700" b="1" i="1" dirty="0" smtClean="0">
                <a:solidFill>
                  <a:srgbClr val="006600"/>
                </a:solidFill>
              </a:rPr>
              <a:t>Открытие детской площадки  с. Марфинка ул. Садовая.</a:t>
            </a:r>
            <a:endParaRPr lang="ru-RU" sz="1700" b="1" i="1" dirty="0">
              <a:solidFill>
                <a:srgbClr val="006600"/>
              </a:solidFill>
            </a:endParaRPr>
          </a:p>
        </p:txBody>
      </p:sp>
      <p:pic>
        <p:nvPicPr>
          <p:cNvPr id="11" name="Содержимое 10" descr="DSC_10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571612"/>
            <a:ext cx="7681920" cy="512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428596" y="1071563"/>
            <a:ext cx="7858180" cy="6429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Детская  площадка   с. Марфинка   ул. Садовая</a:t>
            </a:r>
            <a:r>
              <a:rPr lang="ru-RU" sz="2100" i="1" dirty="0" smtClean="0">
                <a:solidFill>
                  <a:srgbClr val="006600"/>
                </a:solidFill>
              </a:rPr>
              <a:t> </a:t>
            </a:r>
            <a:endParaRPr lang="ru-RU" sz="2100" i="1" dirty="0">
              <a:solidFill>
                <a:srgbClr val="006600"/>
              </a:solidFill>
            </a:endParaRPr>
          </a:p>
        </p:txBody>
      </p:sp>
      <p:pic>
        <p:nvPicPr>
          <p:cNvPr id="11" name="Содержимое 10" descr="DSC_11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857364"/>
            <a:ext cx="6788945" cy="452596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7" name="Содержимое 16" descr="DSC_094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1142976" y="2143116"/>
            <a:ext cx="6788945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428596" y="1071563"/>
            <a:ext cx="7858180" cy="8572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Детская площадка в с. Марфинка, ул. Садовая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428596" y="1071563"/>
            <a:ext cx="7858180" cy="6429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Детская  площадка   с. Марфинка   ул. Садовая</a:t>
            </a:r>
            <a:r>
              <a:rPr lang="ru-RU" sz="2100" i="1" dirty="0" smtClean="0">
                <a:solidFill>
                  <a:srgbClr val="006600"/>
                </a:solidFill>
              </a:rPr>
              <a:t> </a:t>
            </a:r>
            <a:endParaRPr lang="ru-RU" sz="2100" i="1" dirty="0">
              <a:solidFill>
                <a:srgbClr val="006600"/>
              </a:solidFill>
            </a:endParaRPr>
          </a:p>
        </p:txBody>
      </p:sp>
      <p:pic>
        <p:nvPicPr>
          <p:cNvPr id="10" name="Содержимое 9" descr="DSC_098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1214414" y="1714488"/>
            <a:ext cx="6966373" cy="452596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428596" y="1071563"/>
            <a:ext cx="7858180" cy="6429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b="1" i="1" dirty="0" smtClean="0">
                <a:solidFill>
                  <a:srgbClr val="006600"/>
                </a:solidFill>
              </a:rPr>
              <a:t>Детская  площадка   с. Анастасиевка    пер. Колхозный </a:t>
            </a:r>
            <a:r>
              <a:rPr lang="ru-RU" sz="2100" i="1" dirty="0" smtClean="0">
                <a:solidFill>
                  <a:srgbClr val="006600"/>
                </a:solidFill>
              </a:rPr>
              <a:t> </a:t>
            </a:r>
            <a:endParaRPr lang="ru-RU" sz="2100" i="1" dirty="0">
              <a:solidFill>
                <a:srgbClr val="006600"/>
              </a:solidFill>
            </a:endParaRPr>
          </a:p>
        </p:txBody>
      </p:sp>
      <p:pic>
        <p:nvPicPr>
          <p:cNvPr id="10" name="Содержимое 9" descr="DSC_06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9" y="1600200"/>
            <a:ext cx="6894934" cy="468632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357290" y="285728"/>
            <a:ext cx="7072362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028" name="Picture 4" descr="C:\Users\user\Desktop\ОТЧЕТ 1 полугодие\Цветы\Цветы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14348" y="1643050"/>
            <a:ext cx="7715304" cy="492922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71472" y="1071547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6600"/>
                </a:solidFill>
              </a:rPr>
              <a:t>Приобретение рассады цветов, озеленение территории  – 7,2 тыс. руб.</a:t>
            </a:r>
            <a:endParaRPr lang="ru-RU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8" name="Содержимое 17" descr="DSC_01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2071678"/>
            <a:ext cx="6572128" cy="438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1000109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8 апреля 2016 г. на территории сельского поселения  прошел «День древонасаждения» </a:t>
            </a:r>
            <a:endParaRPr lang="ru-RU" sz="2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</a:rPr>
              <a:t>День древонасаждения 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10" name="Содержимое 9" descr="DSC_04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785926"/>
            <a:ext cx="7110416" cy="474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357290" y="274638"/>
            <a:ext cx="7329510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2" name="Picture 2" descr="C:\Users\user\Desktop\Дмитриевна\фото Спец. ЖКХ\древонасаждения 2016\DSC_01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4261508" cy="2843225"/>
          </a:xfrm>
          <a:prstGeom prst="round2DiagRect">
            <a:avLst/>
          </a:prstGeom>
          <a:noFill/>
        </p:spPr>
      </p:pic>
      <p:pic>
        <p:nvPicPr>
          <p:cNvPr id="1027" name="Picture 3" descr="C:\Users\user\Desktop\Дмитриевна\фото Спец. ЖКХ\древонасаждения 2016\DSC_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71876"/>
            <a:ext cx="4404987" cy="2939048"/>
          </a:xfrm>
          <a:prstGeom prst="round2Diag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500570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071546"/>
            <a:ext cx="2714644" cy="242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357290" y="274638"/>
            <a:ext cx="7329510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3076" name="Picture 4" descr="C:\Users\user\Desktop\ОТЧЕТ 1 полугодие\Субботник\DSC_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42984"/>
            <a:ext cx="3767127" cy="2511418"/>
          </a:xfrm>
          <a:prstGeom prst="roundRect">
            <a:avLst/>
          </a:prstGeom>
          <a:noFill/>
        </p:spPr>
      </p:pic>
      <p:pic>
        <p:nvPicPr>
          <p:cNvPr id="3077" name="Picture 5" descr="C:\Users\user\Desktop\ОТЧЕТ 1 полугодие\Субботник\DSC_04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357562"/>
            <a:ext cx="3500462" cy="2571744"/>
          </a:xfrm>
          <a:prstGeom prst="round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285860"/>
            <a:ext cx="2714644" cy="242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 descr="C:\Users\user\Desktop\ОТЧЕТ 1 полугодие\Субботник\DSC_0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143380"/>
            <a:ext cx="3429024" cy="2589217"/>
          </a:xfrm>
          <a:prstGeom prst="roundRect">
            <a:avLst/>
          </a:prstGeom>
          <a:noFill/>
        </p:spPr>
      </p:pic>
      <p:pic>
        <p:nvPicPr>
          <p:cNvPr id="3079" name="Picture 7" descr="C:\Users\user\Desktop\13319213-Illustration-of-human-hands-holding-a-young-green-plant--Stock-Vect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500570"/>
            <a:ext cx="1571636" cy="1571636"/>
          </a:xfrm>
          <a:prstGeom prst="rect">
            <a:avLst/>
          </a:prstGeom>
          <a:noFill/>
        </p:spPr>
      </p:pic>
      <p:pic>
        <p:nvPicPr>
          <p:cNvPr id="3080" name="Picture 8" descr="C:\Users\user\Desktop\151459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1071546"/>
            <a:ext cx="1612322" cy="2000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19478" t="9484" r="20308" b="5021"/>
          <a:stretch>
            <a:fillRect/>
          </a:stretch>
        </p:blipFill>
        <p:spPr bwMode="auto">
          <a:xfrm>
            <a:off x="1142976" y="1785926"/>
            <a:ext cx="6643734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42976" y="1142984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</a:rPr>
              <a:t>Сайт Администрации Анастасиевского сельского поселения </a:t>
            </a:r>
            <a:r>
              <a:rPr lang="en-US" b="1" u="sng" dirty="0" smtClean="0">
                <a:solidFill>
                  <a:srgbClr val="003399"/>
                </a:solidFill>
              </a:rPr>
              <a:t>http://anastasievkasp.ru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357290" y="285728"/>
            <a:ext cx="7072362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3" name="Содержимое 12" descr="DSC_06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4688687" cy="3125791"/>
          </a:xfrm>
        </p:spPr>
      </p:pic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Месячник по благоустройству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1026" name="Picture 2" descr="C:\Users\user\Desktop\Дмитриевна\фото Спец. ЖКХ\ФОТО  2016 (3)\Субботник\DSC_0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143380"/>
            <a:ext cx="3445656" cy="2297104"/>
          </a:xfrm>
          <a:prstGeom prst="rect">
            <a:avLst/>
          </a:prstGeom>
          <a:noFill/>
        </p:spPr>
      </p:pic>
      <p:pic>
        <p:nvPicPr>
          <p:cNvPr id="1027" name="Picture 3" descr="C:\Users\user\Desktop\Дмитриевна\фото Спец. ЖКХ\ФОТО  2016 (3)\Субботник\DSC_0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714488"/>
            <a:ext cx="3357586" cy="2238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357290" y="274638"/>
            <a:ext cx="7329510" cy="5825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00108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Месячник по благоустройству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2050" name="Picture 2" descr="C:\Users\user\Desktop\Дмитриевна\фото Спец. ЖКХ\ФОТО  2016 (3)\Субботник\DSC_0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85720" y="1571612"/>
            <a:ext cx="4038600" cy="2692400"/>
          </a:xfrm>
          <a:prstGeom prst="round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Дмитриевна\фото Спец. ЖКХ\ФОТО  2016 (3)\Субботник\DSC_0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4214842" cy="2692400"/>
          </a:xfrm>
          <a:prstGeom prst="roundRect">
            <a:avLst/>
          </a:prstGeom>
          <a:noFill/>
        </p:spPr>
      </p:pic>
      <p:pic>
        <p:nvPicPr>
          <p:cNvPr id="2052" name="Picture 4" descr="C:\Users\user\Desktop\Дмитриевна\фото Спец. ЖКХ\ФОТО  2016 (3)\Субботник\DSC_0546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2428860" y="3714752"/>
            <a:ext cx="3981441" cy="2940046"/>
          </a:xfrm>
          <a:prstGeom prst="round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500570"/>
            <a:ext cx="1571636" cy="209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7" name="Содержимое 16" descr="DSC_051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3428992" y="3357562"/>
            <a:ext cx="4822065" cy="3214710"/>
          </a:xfrm>
          <a:prstGeom prst="flowChartPunchedCard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Месячник по благоустройству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15" name="Содержимое 14" descr="DSC_0511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357158" y="1785926"/>
            <a:ext cx="4179125" cy="2786083"/>
          </a:xfrm>
          <a:prstGeom prst="round2DiagRect">
            <a:avLst/>
          </a:prstGeom>
        </p:spPr>
      </p:pic>
      <p:pic>
        <p:nvPicPr>
          <p:cNvPr id="10" name="Picture 2" descr="C:\Users\user\Desktop\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786322"/>
            <a:ext cx="2286016" cy="1568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Месячник по благоустройству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18" name="Содержимое 17" descr="DSC_0648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500034" y="1714488"/>
            <a:ext cx="4598238" cy="3071834"/>
          </a:xfrm>
          <a:prstGeom prst="roundRect">
            <a:avLst/>
          </a:prstGeom>
        </p:spPr>
      </p:pic>
      <p:pic>
        <p:nvPicPr>
          <p:cNvPr id="14" name="Содержимое 13" descr="DSC_0526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-10000" contrast="10000"/>
          </a:blip>
          <a:stretch>
            <a:fillRect/>
          </a:stretch>
        </p:blipFill>
        <p:spPr>
          <a:xfrm>
            <a:off x="3786182" y="3214686"/>
            <a:ext cx="4857784" cy="3238522"/>
          </a:xfrm>
          <a:prstGeom prst="roundRect">
            <a:avLst/>
          </a:prstGeom>
        </p:spPr>
      </p:pic>
      <p:pic>
        <p:nvPicPr>
          <p:cNvPr id="10" name="Picture 3" descr="C:\Users\user\Desktop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214818"/>
            <a:ext cx="2214578" cy="1744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8043890" cy="114300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Количество составленных административных  протоколов  специалистами  Анастасиевского сельского поселения  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За первое полугодие 2016г.   15 протоколов из них: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5025" y="2357429"/>
            <a:ext cx="4041775" cy="4143405"/>
          </a:xfrm>
        </p:spPr>
        <p:txBody>
          <a:bodyPr>
            <a:normAutofit fontScale="62500" lnSpcReduction="200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Сжигание мусора (навоз)                -   1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Хранение строительных материалов на прилегающей территории          -  2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Складирование навоза на территории общего пользования                          - 2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Хранение сельхоз техники на прилегающей территории                  - 2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Выпас домашней птицы за пределами домовладений                                      - 2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Земельный участок своевременно не обрабатывается (зарос сорной растительностью)  - 1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Нахождение несовершеннолетних детей  в ночное время  без сопровождения взрослых -  2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Не принятие мер по обеспечению порядка домовладений -3</a:t>
            </a:r>
          </a:p>
          <a:p>
            <a:endParaRPr lang="ru-RU" dirty="0"/>
          </a:p>
        </p:txBody>
      </p:sp>
      <p:pic>
        <p:nvPicPr>
          <p:cNvPr id="17" name="Picture 2" descr="C:\Documents and Settings\rumyantsevaea\Рабочий стол\правонарушен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85786" y="2357430"/>
            <a:ext cx="335758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5918" y="1000109"/>
            <a:ext cx="535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Водоснабжение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077" name="Picture 5" descr="C:\Users\user\Desktop\Дмитриевна\фото Спец. ЖКХ\ФОТО  2016 (3)\Скважина\DSC_08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4714891" cy="3143260"/>
          </a:xfrm>
          <a:prstGeom prst="rect">
            <a:avLst/>
          </a:prstGeom>
          <a:noFill/>
        </p:spPr>
      </p:pic>
      <p:pic>
        <p:nvPicPr>
          <p:cNvPr id="3078" name="Picture 6" descr="C:\Users\user\Desktop\Дмитриевна\фото Спец. ЖКХ\ФОТО  2016 (3)\Скважина\DSC_0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64401" y="2350781"/>
            <a:ext cx="4777523" cy="350493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7158" y="5357826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Обследование скважины  с. Анастасиевка  - 99,8 тыс. руб.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2844" y="1785926"/>
            <a:ext cx="5214974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0070C0"/>
                </a:solidFill>
              </a:rPr>
              <a:t>Замена насоса действующей  скважины - 170,5 тыс. руб.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5918" y="1000109"/>
            <a:ext cx="535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Водоснабжение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ОТЧЕТ 1 полугодие\DSC_0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928934"/>
            <a:ext cx="4750627" cy="3500462"/>
          </a:xfrm>
          <a:prstGeom prst="rect">
            <a:avLst/>
          </a:prstGeom>
          <a:noFill/>
        </p:spPr>
      </p:pic>
      <p:pic>
        <p:nvPicPr>
          <p:cNvPr id="3076" name="Picture 4" descr="C:\Users\user\Desktop\Дмитриевна\фото Спец. ЖКХ\2016 ФОТО\Скважина\DSC_0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50595" y="2678901"/>
            <a:ext cx="4643470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</a:rPr>
              <a:t>Исполнение муниципальной программы </a:t>
            </a:r>
            <a:r>
              <a:rPr lang="ru-RU" b="1" i="1" dirty="0" smtClean="0">
                <a:ln w="635">
                  <a:noFill/>
                </a:ln>
                <a:solidFill>
                  <a:srgbClr val="003399"/>
                </a:solidFill>
              </a:rPr>
              <a:t>«Защита населения и территории от ЧС, обеспечения пожарной безопасности и безопасности людей на водных объектах»</a:t>
            </a:r>
          </a:p>
          <a:p>
            <a:pPr algn="ctr">
              <a:buNone/>
            </a:pPr>
            <a:endParaRPr lang="ru-RU" b="1" i="1" dirty="0" smtClean="0">
              <a:ln w="635">
                <a:noFill/>
              </a:ln>
              <a:solidFill>
                <a:srgbClr val="003399"/>
              </a:solidFill>
            </a:endParaRPr>
          </a:p>
          <a:p>
            <a:pPr algn="ctr">
              <a:buNone/>
            </a:pPr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Расходы бюджета на реализацию  программы – 90,8 тыс. руб. </a:t>
            </a:r>
            <a:endParaRPr lang="ru-RU" dirty="0" smtClean="0"/>
          </a:p>
          <a:p>
            <a:pPr algn="ctr"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5" name="Содержимое 14" descr="ГО и ЧС  20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714488"/>
            <a:ext cx="7358114" cy="5000660"/>
          </a:xfrm>
        </p:spPr>
      </p:pic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1000108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142984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20704"/>
                </a:solidFill>
                <a:latin typeface="Times New Roman" pitchFamily="18" charset="0"/>
              </a:rPr>
              <a:t>Защита населения от чрезвычайных ситуаций, учения по ГО и ЧС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643042" y="274638"/>
            <a:ext cx="7043758" cy="511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1000109"/>
            <a:ext cx="8186766" cy="10715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  21 июня на территории поселения введен особый противопожарный режим.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1000108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1" name="Содержимое 20" descr="image1326972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1472" y="2071678"/>
            <a:ext cx="4357718" cy="1233316"/>
          </a:xfrm>
        </p:spPr>
      </p:pic>
      <p:pic>
        <p:nvPicPr>
          <p:cNvPr id="3075" name="Picture 3" descr="C:\Users\user\Desktop\185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00437"/>
            <a:ext cx="4500594" cy="316708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5429256" y="2857496"/>
            <a:ext cx="3571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Штраф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 сжигание навоза, мусора, стерни, травы –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2000 рублей.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715404" cy="5000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Информационный  бюллетень  «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Анастасиевский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Вестник»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DSC_09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16831" y="1857364"/>
            <a:ext cx="6612755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Desktop\Диплом_000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285984" y="1000108"/>
            <a:ext cx="4786346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813" y="1428750"/>
            <a:ext cx="7358062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  ГЛАВЫ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14B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АНАСТАСИЕВСКОГО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РЕЗУЛЬТАТАМ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ПЕРВОЕ ПОЛУГОДИЕ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2016 Г.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8663" y="2000240"/>
            <a:ext cx="69294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635">
                  <a:noFill/>
                </a:ln>
                <a:solidFill>
                  <a:srgbClr val="003399"/>
                </a:solidFill>
              </a:rPr>
              <a:t>Исполнение муниципальной программы </a:t>
            </a:r>
          </a:p>
          <a:p>
            <a:pPr algn="ctr"/>
            <a:r>
              <a:rPr lang="ru-RU" sz="2800" b="1" dirty="0" smtClean="0">
                <a:ln w="635">
                  <a:noFill/>
                </a:ln>
                <a:solidFill>
                  <a:srgbClr val="003399"/>
                </a:solidFill>
              </a:rPr>
              <a:t> «Развитие физической культуры и спорта»</a:t>
            </a:r>
          </a:p>
          <a:p>
            <a:pPr algn="ctr"/>
            <a:endParaRPr lang="ru-RU" sz="2800" b="1" dirty="0" smtClean="0">
              <a:ln w="635">
                <a:noFill/>
              </a:ln>
              <a:solidFill>
                <a:srgbClr val="003399"/>
              </a:solidFill>
            </a:endParaRPr>
          </a:p>
          <a:p>
            <a:pPr algn="ctr"/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3071810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Расходы бюджета на реализацию  программы – 18,5  тыс. руб. </a:t>
            </a:r>
            <a:endParaRPr lang="ru-RU" dirty="0" smtClean="0"/>
          </a:p>
        </p:txBody>
      </p:sp>
      <p:pic>
        <p:nvPicPr>
          <p:cNvPr id="11" name="Picture 2" descr="C:\Users\user\Desktop\5555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500570"/>
            <a:ext cx="4552950" cy="1543050"/>
          </a:xfrm>
          <a:prstGeom prst="rect">
            <a:avLst/>
          </a:prstGeom>
          <a:noFill/>
        </p:spPr>
      </p:pic>
      <p:pic>
        <p:nvPicPr>
          <p:cNvPr id="12" name="Picture 3" descr="C:\Users\user\Desktop\43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071546"/>
            <a:ext cx="2286016" cy="970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 idx="4294967295"/>
          </p:nvPr>
        </p:nvSpPr>
        <p:spPr>
          <a:xfrm>
            <a:off x="2028825" y="274638"/>
            <a:ext cx="7115175" cy="439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294967295"/>
          </p:nvPr>
        </p:nvSpPr>
        <p:spPr>
          <a:xfrm>
            <a:off x="4714875" y="1571625"/>
            <a:ext cx="4429125" cy="49291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спорт\DSC_018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929066"/>
            <a:ext cx="4143404" cy="25003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1000108"/>
            <a:ext cx="8215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u="sng" dirty="0" smtClean="0">
                <a:solidFill>
                  <a:srgbClr val="006600"/>
                </a:solidFill>
                <a:latin typeface="Calibri" pitchFamily="34" charset="0"/>
              </a:rPr>
              <a:t>Спартакиада,  посвященная  дню  молодежи</a:t>
            </a:r>
            <a:endParaRPr lang="ru-RU" sz="2500" b="1" i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1027" name="Picture 3" descr="C:\Users\1\Desktop\спорт\DSC_0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714488"/>
            <a:ext cx="4000528" cy="2214578"/>
          </a:xfrm>
          <a:prstGeom prst="rect">
            <a:avLst/>
          </a:prstGeom>
          <a:noFill/>
        </p:spPr>
      </p:pic>
      <p:pic>
        <p:nvPicPr>
          <p:cNvPr id="1028" name="Picture 4" descr="C:\Users\1\Desktop\спорт\DSC_01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000504"/>
            <a:ext cx="3571900" cy="2571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500694" y="2143116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latin typeface="Calibri" pitchFamily="34" charset="0"/>
              </a:rPr>
              <a:t>Команда Анастасиевского  сельского  поселения</a:t>
            </a:r>
            <a:endParaRPr lang="ru-RU" sz="2400" b="1" i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596" y="6357958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Дартс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6380" y="6357958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Гиревой  спорт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 idx="4294967295"/>
          </p:nvPr>
        </p:nvSpPr>
        <p:spPr>
          <a:xfrm>
            <a:off x="2028825" y="274638"/>
            <a:ext cx="7115175" cy="439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0" y="5429250"/>
            <a:ext cx="8185150" cy="285750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294967295"/>
          </p:nvPr>
        </p:nvSpPr>
        <p:spPr>
          <a:xfrm>
            <a:off x="4714875" y="1571625"/>
            <a:ext cx="4429125" cy="49291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1000108"/>
            <a:ext cx="8215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u="sng" dirty="0" smtClean="0">
                <a:solidFill>
                  <a:srgbClr val="006600"/>
                </a:solidFill>
                <a:latin typeface="Calibri" pitchFamily="34" charset="0"/>
              </a:rPr>
              <a:t>Спартакиада,  посвященная  дню  молодежи</a:t>
            </a:r>
            <a:endParaRPr lang="ru-RU" sz="2500" b="1" i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" name="Picture 2" descr="C:\Users\1\Desktop\спорт\DSC_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4214842" cy="2928958"/>
          </a:xfrm>
          <a:prstGeom prst="rect">
            <a:avLst/>
          </a:prstGeom>
          <a:noFill/>
        </p:spPr>
      </p:pic>
      <p:pic>
        <p:nvPicPr>
          <p:cNvPr id="3" name="Picture 3" descr="C:\Users\1\Desktop\спорт\DSC_0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714488"/>
            <a:ext cx="4214842" cy="285752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00628" y="1500174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            </a:t>
            </a:r>
            <a:r>
              <a:rPr lang="ru-RU" sz="2200" b="1" i="1" dirty="0" smtClean="0">
                <a:solidFill>
                  <a:srgbClr val="006600"/>
                </a:solidFill>
              </a:rPr>
              <a:t>Армрестлинг </a:t>
            </a:r>
            <a:endParaRPr lang="ru-RU" sz="2200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500702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71999" y="1571613"/>
            <a:ext cx="4429157" cy="492922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5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спорт\DSC_08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3"/>
            <a:ext cx="4857784" cy="2839935"/>
          </a:xfrm>
          <a:prstGeom prst="roundRect">
            <a:avLst/>
          </a:prstGeom>
          <a:noFill/>
        </p:spPr>
      </p:pic>
      <p:pic>
        <p:nvPicPr>
          <p:cNvPr id="1027" name="Picture 3" descr="C:\Users\1\Desktop\спорт\DSC_0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571876"/>
            <a:ext cx="5072098" cy="3004401"/>
          </a:xfrm>
          <a:prstGeom prst="round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14942" y="1643050"/>
            <a:ext cx="3786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СОРЕВНОВАНИЯ </a:t>
            </a:r>
          </a:p>
          <a:p>
            <a:pPr algn="ctr"/>
            <a:r>
              <a:rPr lang="ru-RU" sz="2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  ВОЛЕЙБОЛУ 2016 Г. </a:t>
            </a:r>
            <a:endParaRPr lang="ru-RU" sz="2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1\Desktop\волейбо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14818"/>
            <a:ext cx="2789607" cy="2119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428728" y="274638"/>
            <a:ext cx="7258072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57200" y="2643181"/>
            <a:ext cx="8229600" cy="2857521"/>
          </a:xfrm>
        </p:spPr>
        <p:txBody>
          <a:bodyPr>
            <a:normAutofit fontScale="55000" lnSpcReduction="20000"/>
          </a:bodyPr>
          <a:lstStyle/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заработная плата с начислениями –  1182,7 тыс. руб. 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коммунальные услуги – 522,0 тыс. руб.,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услуги связи – 37,1 тыс. руб.,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обслуживание пожарной сигнализации и кнопки – 39,3 тыс. руб.,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огнезащитная обработка кровли здания СДК – 25,5 тыс. руб.,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уплата налогов –  38,9 тыс. руб.,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расходы по уборке помещений и охране зданий – 94,6 тыс. руб.,</a:t>
            </a:r>
          </a:p>
          <a:p>
            <a:pPr lvl="0">
              <a:buClrTx/>
            </a:pPr>
            <a:r>
              <a:rPr lang="ru-RU" b="1" dirty="0" smtClean="0">
                <a:solidFill>
                  <a:srgbClr val="002060"/>
                </a:solidFill>
              </a:rPr>
              <a:t>подписка, пополнение фондов 43,2 </a:t>
            </a:r>
            <a:r>
              <a:rPr lang="ru-RU" b="1" dirty="0" err="1" smtClean="0">
                <a:solidFill>
                  <a:srgbClr val="002060"/>
                </a:solidFill>
              </a:rPr>
              <a:t>тыс.руб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ClrTx/>
            </a:pPr>
            <a:r>
              <a:rPr lang="ru-RU" b="1" dirty="0" smtClean="0">
                <a:solidFill>
                  <a:srgbClr val="002060"/>
                </a:solidFill>
              </a:rPr>
              <a:t>Приобретение  ткани на 10,0 тыс. руб. спонсорская помощь  СПК колхоз «Рассвет».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1000108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1142983"/>
            <a:ext cx="75724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635">
                  <a:noFill/>
                </a:ln>
                <a:solidFill>
                  <a:srgbClr val="003399"/>
                </a:solidFill>
              </a:rPr>
              <a:t>Исполнение муниципальной программы</a:t>
            </a:r>
            <a:br>
              <a:rPr lang="ru-RU" sz="2400" b="1" dirty="0" smtClean="0">
                <a:ln w="635">
                  <a:noFill/>
                </a:ln>
                <a:solidFill>
                  <a:srgbClr val="003399"/>
                </a:solidFill>
              </a:rPr>
            </a:br>
            <a:r>
              <a:rPr lang="ru-RU" sz="2400" b="1" dirty="0" smtClean="0">
                <a:ln w="635">
                  <a:noFill/>
                </a:ln>
                <a:solidFill>
                  <a:srgbClr val="003399"/>
                </a:solidFill>
              </a:rPr>
              <a:t>«Развитие культуры»</a:t>
            </a:r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Расходы бюджета на реализацию  программы   - 1953,9  тыс. руб.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643042" y="274638"/>
            <a:ext cx="7043758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3" name="Содержимое 12" descr="DSC_069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571472" y="1500174"/>
            <a:ext cx="8286808" cy="4929222"/>
          </a:xfrm>
        </p:spPr>
      </p:pic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1000108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1142983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СДК с. Марфинка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928671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00166" y="274638"/>
            <a:ext cx="7186634" cy="368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7154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07154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1000108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1142983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635">
                  <a:noFill/>
                </a:ln>
                <a:solidFill>
                  <a:srgbClr val="0033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СДК с. Марфинка  </a:t>
            </a:r>
            <a:endParaRPr lang="ru-RU" dirty="0"/>
          </a:p>
        </p:txBody>
      </p:sp>
      <p:pic>
        <p:nvPicPr>
          <p:cNvPr id="19" name="Содержимое 18" descr="DSC_06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571612"/>
            <a:ext cx="7000924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813" y="1428750"/>
            <a:ext cx="7358062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  ГЛАВЫ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14B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АНАСТАСИЕВСКОГО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РЕЗУЛЬТАТАМ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ПЕРВОЕ ПОЛУГОДИЕ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2016 Г.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8043890" cy="6429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6600"/>
                </a:solidFill>
              </a:rPr>
              <a:t>Проведено 22 схода граждан   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с. Анастасиевка ул. Ленина                                                                                                с. Марфинка  ул. Производственная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pic>
        <p:nvPicPr>
          <p:cNvPr id="13" name="Содержимое 12" descr="DSC_095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57158" y="1928802"/>
            <a:ext cx="4040188" cy="2786082"/>
          </a:xfrm>
          <a:prstGeom prst="round2Diag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Содержимое 19" descr="DSC_030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3438" y="2357430"/>
            <a:ext cx="4041775" cy="2911756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00034" y="1000108"/>
            <a:ext cx="8043890" cy="1071570"/>
          </a:xfrm>
        </p:spPr>
        <p:txBody>
          <a:bodyPr>
            <a:noAutofit/>
          </a:bodyPr>
          <a:lstStyle/>
          <a:p>
            <a:pPr algn="ctr"/>
            <a:endParaRPr lang="ru-RU" sz="2000" i="1" dirty="0" smtClean="0">
              <a:solidFill>
                <a:srgbClr val="006600"/>
              </a:solidFill>
            </a:endParaRPr>
          </a:p>
          <a:p>
            <a:pPr algn="ctr"/>
            <a:endParaRPr lang="ru-RU" sz="2000" i="1" dirty="0" smtClean="0">
              <a:solidFill>
                <a:srgbClr val="006600"/>
              </a:solidFill>
            </a:endParaRPr>
          </a:p>
          <a:p>
            <a:pPr algn="ctr"/>
            <a:endParaRPr lang="ru-RU" sz="2000" i="1" dirty="0" smtClean="0">
              <a:solidFill>
                <a:srgbClr val="006600"/>
              </a:solidFill>
            </a:endParaRPr>
          </a:p>
          <a:p>
            <a:pPr algn="ctr"/>
            <a:endParaRPr lang="ru-RU" sz="2000" i="1" dirty="0" smtClean="0">
              <a:solidFill>
                <a:srgbClr val="0066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192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4"/>
          </p:nvPr>
        </p:nvSpPr>
        <p:spPr>
          <a:xfrm>
            <a:off x="4429124" y="2000240"/>
            <a:ext cx="4429156" cy="435771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000" b="1" i="1" dirty="0" smtClean="0">
              <a:solidFill>
                <a:srgbClr val="006600"/>
              </a:solidFill>
            </a:endParaRPr>
          </a:p>
          <a:p>
            <a:pPr marL="180000" indent="-216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Переписчики  по Анастасиевскому  сельскому  поселению</a:t>
            </a:r>
            <a:r>
              <a:rPr lang="ru-RU" sz="3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800" b="1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Пинчук Светлана Анатольевна</a:t>
            </a:r>
          </a:p>
          <a:p>
            <a:pPr algn="ctr"/>
            <a:r>
              <a:rPr lang="ru-RU" sz="2800" b="1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Позднякова  Еле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Михайловна</a:t>
            </a:r>
          </a:p>
          <a:p>
            <a:pPr algn="ctr"/>
            <a:r>
              <a:rPr lang="ru-RU" sz="2800" b="1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Кострома Ирина Владимировна </a:t>
            </a:r>
            <a:endParaRPr lang="ru-RU" sz="2800" b="1" u="sng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1\Desktop\vskhp_2016_c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000108"/>
            <a:ext cx="5857916" cy="1214446"/>
          </a:xfrm>
          <a:prstGeom prst="rect">
            <a:avLst/>
          </a:prstGeom>
          <a:noFill/>
        </p:spPr>
      </p:pic>
      <p:pic>
        <p:nvPicPr>
          <p:cNvPr id="1031" name="Picture 7" descr="C:\Users\1\Desktop\blank_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7496"/>
            <a:ext cx="3714776" cy="3143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8043890" cy="57150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РЕГИСТРАЦИЯ НА САЙТЕ ГОС.УСЛУГ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71999" y="1571613"/>
            <a:ext cx="4429157" cy="4929222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Личные  данные: паспорт,  СНИЛС,  номер  телефона, адрес  электронной почты</a:t>
            </a: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Пароль к личному  кабинету  на  сайт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www.gosuslugi.ru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  получить  по электронной почте, либо на  номер  указанного  телефона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25780" t="22624" r="24555" b="6040"/>
          <a:stretch>
            <a:fillRect/>
          </a:stretch>
        </p:blipFill>
        <p:spPr bwMode="auto">
          <a:xfrm>
            <a:off x="428596" y="1643050"/>
            <a:ext cx="421484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928662" y="2000240"/>
            <a:ext cx="3286148" cy="0"/>
          </a:xfrm>
          <a:prstGeom prst="line">
            <a:avLst/>
          </a:prstGeom>
          <a:ln w="15240" cap="sq" cmpd="sng">
            <a:solidFill>
              <a:srgbClr val="92D05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авая фигурная скобка 21"/>
          <p:cNvSpPr/>
          <p:nvPr/>
        </p:nvSpPr>
        <p:spPr>
          <a:xfrm>
            <a:off x="4286248" y="2000240"/>
            <a:ext cx="428628" cy="1428760"/>
          </a:xfrm>
          <a:prstGeom prst="rightBrace">
            <a:avLst/>
          </a:prstGeom>
          <a:noFill/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3929058" y="4857760"/>
            <a:ext cx="928694" cy="28575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71999" y="1571613"/>
            <a:ext cx="4429157" cy="492922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ГОРБАТКОВ ВИКТОР ВИКТОРОВИЧ</a:t>
            </a:r>
          </a:p>
          <a:p>
            <a:pPr algn="ctr"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5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+79994711506</a:t>
            </a:r>
          </a:p>
        </p:txBody>
      </p:sp>
      <p:pic>
        <p:nvPicPr>
          <p:cNvPr id="3074" name="Picture 2" descr="C:\Users\1\Desktop\Я ваш участковы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572032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071547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rgbClr val="006600"/>
                </a:solidFill>
              </a:rPr>
              <a:t>Планы </a:t>
            </a:r>
            <a:r>
              <a:rPr lang="ru-RU" sz="3600" b="1" dirty="0" smtClean="0">
                <a:solidFill>
                  <a:srgbClr val="006600"/>
                </a:solidFill>
              </a:rPr>
              <a:t>на 2 полугодие 2016 г.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71999" y="1571613"/>
            <a:ext cx="4429157" cy="492922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857224" y="1857364"/>
            <a:ext cx="7358114" cy="457203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Капитальный ремонт скважины с. Анастасиевка.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Установка лежачих полицейских  и  дорожных знаков ул. Центральная, с. Марфинка (возле детского сада «Ручеек»). 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Ямочный ремонт  дорог  по ул. Молодежная, ул. Полевая  с. Марфинка; ул. Мирная  х. Селезнев.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Ямочный ремонт дороги по ул. Луначарского с. Анастасиевка.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Приобретение оборудования для детских площадок.</a:t>
            </a:r>
          </a:p>
          <a:p>
            <a:pPr lvl="0"/>
            <a:r>
              <a:rPr lang="ru-RU" b="1" i="1" smtClean="0">
                <a:solidFill>
                  <a:srgbClr val="339933"/>
                </a:solidFill>
              </a:rPr>
              <a:t>Приобретение  </a:t>
            </a:r>
            <a:r>
              <a:rPr lang="ru-RU" b="1" i="1" dirty="0" smtClean="0">
                <a:solidFill>
                  <a:srgbClr val="339933"/>
                </a:solidFill>
              </a:rPr>
              <a:t>лавочек для СДК.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Работа по заключению договоров на вывоз мусора.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Асфальтирование остановочной площадки по ул. Октябрьская с. Анастасиевка (возле магазина «Семейный»).</a:t>
            </a:r>
          </a:p>
          <a:p>
            <a:pPr lvl="0"/>
            <a:r>
              <a:rPr lang="ru-RU" b="1" i="1" dirty="0" smtClean="0">
                <a:solidFill>
                  <a:srgbClr val="339933"/>
                </a:solidFill>
              </a:rPr>
              <a:t> Проведение «Месячника чистоты» (уборка опавшей листвы, санитарная очистка территорий кладбищ), подготовка к зиме.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71999" y="1571613"/>
            <a:ext cx="4429157" cy="492922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36609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7901014" cy="421484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71604" y="5500702"/>
            <a:ext cx="5929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cs typeface="Aharoni" pitchFamily="2" charset="-79"/>
              </a:rPr>
              <a:t>И ДЕПУТАТОВ СОБРАНИЯ  ДЕПУТАТОВ  АНАСТАСИЕВСКОГО  СЕЛЬСКОГО  ПОСЕЛЕНИЯ</a:t>
            </a:r>
            <a:endParaRPr lang="ru-RU" sz="2200" b="1" dirty="0"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57224" y="1071546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429264"/>
            <a:ext cx="8185179" cy="285752"/>
          </a:xfrm>
        </p:spPr>
        <p:txBody>
          <a:bodyPr>
            <a:normAutofit fontScale="25000" lnSpcReduction="20000"/>
          </a:bodyPr>
          <a:lstStyle/>
          <a:p>
            <a:r>
              <a:rPr lang="ru-RU" sz="4900" dirty="0" smtClean="0">
                <a:solidFill>
                  <a:srgbClr val="006600"/>
                </a:solidFill>
              </a:rPr>
              <a:t>                                                                                         </a:t>
            </a:r>
            <a:endParaRPr lang="ru-RU" sz="4900" dirty="0">
              <a:solidFill>
                <a:srgbClr val="00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71999" y="1571613"/>
            <a:ext cx="4429157" cy="492922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2428868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6600"/>
              </a:solidFill>
              <a:cs typeface="Aharoni" pitchFamily="2" charset="-79"/>
            </a:endParaRPr>
          </a:p>
        </p:txBody>
      </p:sp>
      <p:pic>
        <p:nvPicPr>
          <p:cNvPr id="2050" name="Picture 2" descr="C:\Users\user\Desktop\Дмитриевна\фото Спец. ЖКХ\2016 ФОТО\природа\DSC_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8160563" cy="564360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034" y="3071810"/>
            <a:ext cx="8286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6600"/>
                </a:solidFill>
                <a:cs typeface="Aharoni" pitchFamily="2" charset="-79"/>
              </a:rPr>
              <a:t>Спасибо за внимание !</a:t>
            </a:r>
            <a:endParaRPr lang="ru-RU" sz="6000" b="1" dirty="0">
              <a:solidFill>
                <a:srgbClr val="006600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917575" y="1395413"/>
            <a:ext cx="746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825" y="920750"/>
            <a:ext cx="8642350" cy="45719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638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0001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5"/>
          <p:cNvSpPr txBox="1">
            <a:spLocks noGrp="1"/>
          </p:cNvSpPr>
          <p:nvPr>
            <p:ph type="title"/>
          </p:nvPr>
        </p:nvSpPr>
        <p:spPr>
          <a:xfrm>
            <a:off x="1571604" y="274638"/>
            <a:ext cx="7115196" cy="4397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Администрация Анастасиевского сельского поселения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8043890" cy="6429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6600"/>
                </a:solidFill>
              </a:rPr>
              <a:t>Проведено 22 схода граждан   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14" name="Содержимое 13" descr="DSC_03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2000240"/>
            <a:ext cx="4179122" cy="2857520"/>
          </a:xfrm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214282" y="5072074"/>
            <a:ext cx="8185179" cy="64294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6600"/>
                </a:solidFill>
              </a:rPr>
              <a:t>с. Анастасиевка ул. Октябрьская                                   с. Марфинка  ул. Школьная </a:t>
            </a:r>
            <a:endParaRPr lang="ru-RU" sz="1800" dirty="0">
              <a:solidFill>
                <a:srgbClr val="006600"/>
              </a:solidFill>
            </a:endParaRPr>
          </a:p>
        </p:txBody>
      </p:sp>
      <p:pic>
        <p:nvPicPr>
          <p:cNvPr id="15" name="Содержимое 14" descr="DSC_039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428868"/>
            <a:ext cx="4363246" cy="2908831"/>
          </a:xfrm>
        </p:spPr>
      </p:pic>
      <p:sp>
        <p:nvSpPr>
          <p:cNvPr id="7" name="Прямоугольник 6"/>
          <p:cNvSpPr/>
          <p:nvPr/>
        </p:nvSpPr>
        <p:spPr>
          <a:xfrm>
            <a:off x="1285852" y="107154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00"/>
                </a:solidFill>
              </a:rPr>
              <a:t> 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14546" y="2928934"/>
            <a:ext cx="7143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Обращение граждан 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571472" y="1714488"/>
          <a:ext cx="6286544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813" y="1428750"/>
            <a:ext cx="7358062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  ГЛАВЫ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14B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АНАСТАСИЕВСКОГО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РЕЗУЛЬТАТАМ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ПЕРВОЕ ПОЛУГОДИЕ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14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2016 Г.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63" y="246063"/>
            <a:ext cx="6654800" cy="5111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Администрация Анастасиевского сельского поселения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920750"/>
            <a:ext cx="8642350" cy="57150"/>
          </a:xfrm>
          <a:prstGeom prst="rect">
            <a:avLst/>
          </a:prstGeom>
          <a:solidFill>
            <a:srgbClr val="004C22"/>
          </a:solidFill>
          <a:ln>
            <a:solidFill>
              <a:srgbClr val="004C2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1368</Words>
  <Application>Microsoft Office PowerPoint</Application>
  <PresentationFormat>Экран (4:3)</PresentationFormat>
  <Paragraphs>353</Paragraphs>
  <Slides>65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Слайд 1</vt:lpstr>
      <vt:lpstr>Анастасиевское сельское поселение </vt:lpstr>
      <vt:lpstr>Слайд 3</vt:lpstr>
      <vt:lpstr>Слайд 4</vt:lpstr>
      <vt:lpstr>Информационный  бюллетень  « Анастасиевский Вестник»</vt:lpstr>
      <vt:lpstr>Администрация Анастасиевского сельского поселения </vt:lpstr>
      <vt:lpstr>Администрация Анастасиевского сельского поселения </vt:lpstr>
      <vt:lpstr>Обращение граждан </vt:lpstr>
      <vt:lpstr>Слайд 9</vt:lpstr>
      <vt:lpstr>Слайд 10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Слайд 14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Слайд 19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Слайд 50</vt:lpstr>
      <vt:lpstr>Слайд 51</vt:lpstr>
      <vt:lpstr>Слайд 52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Слайд 59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  <vt:lpstr>Администрация Анастасиевского сельского поселения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126</cp:revision>
  <dcterms:created xsi:type="dcterms:W3CDTF">2016-06-30T07:00:09Z</dcterms:created>
  <dcterms:modified xsi:type="dcterms:W3CDTF">2016-07-06T11:23:18Z</dcterms:modified>
</cp:coreProperties>
</file>