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6" r:id="rId4"/>
    <p:sldId id="267" r:id="rId5"/>
    <p:sldId id="257" r:id="rId6"/>
    <p:sldId id="256" r:id="rId7"/>
    <p:sldId id="268" r:id="rId8"/>
    <p:sldId id="259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F1F2"/>
    <a:srgbClr val="FFFFCC"/>
    <a:srgbClr val="555CE9"/>
    <a:srgbClr val="CC620A"/>
    <a:srgbClr val="3F1E0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8621" autoAdjust="0"/>
  </p:normalViewPr>
  <p:slideViewPr>
    <p:cSldViewPr>
      <p:cViewPr varScale="1">
        <p:scale>
          <a:sx n="103" d="100"/>
          <a:sy n="103" d="100"/>
        </p:scale>
        <p:origin x="-185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&#1055;&#1088;&#1077;&#1079;&#1077;&#1085;&#1090;&#1072;&#1094;&#1080;&#1080;\&#1063;&#1077;&#1088;&#1085;&#1086;&#1074;&#1080;&#1082;%20&#1082;%20&#1087;&#1088;&#1077;&#1079;&#1077;&#1085;&#1090;&#1072;&#1094;&#1080;&#1080;%20&#1080;&#1089;&#1087;&#1086;&#1083;&#1085;&#1077;&#1085;&#1080;&#1077;%20&#1073;&#1102;&#1076;&#1078;&#1077;&#1090;&#1072;%20&#1079;&#1072;%202017%20&#1075;&#1086;&#1076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ocuments\&#1055;&#1088;&#1077;&#1079;&#1077;&#1085;&#1090;&#1072;&#1094;&#1080;&#1080;\&#1063;&#1077;&#1088;&#1085;&#1086;&#1074;&#1080;&#1082;%20&#1082;%20&#1087;&#1088;&#1077;&#1079;&#1077;&#1085;&#1090;&#1072;&#1094;&#1080;&#1080;%20&#1080;&#1089;&#1087;&#1086;&#1083;&#1085;&#1077;&#1085;&#1080;&#1077;%20&#1073;&#1102;&#1076;&#1078;&#1077;&#1090;&#1072;%20&#1079;&#1072;%202017%20&#1075;&#1086;&#1076;.xlsx" TargetMode="External"/><Relationship Id="rId1" Type="http://schemas.openxmlformats.org/officeDocument/2006/relationships/image" Target="../media/image4.jpeg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&#1055;&#1088;&#1077;&#1079;&#1077;&#1085;&#1090;&#1072;&#1094;&#1080;&#1080;\&#1063;&#1077;&#1088;&#1085;&#1086;&#1074;&#1080;&#1082;%20&#1082;%20&#1087;&#1088;&#1077;&#1079;&#1077;&#1085;&#1090;&#1072;&#1094;&#1080;&#1080;%20&#1080;&#1089;&#1087;&#1086;&#1083;&#1085;&#1077;&#1085;&#1080;&#1077;%20&#1073;&#1102;&#1076;&#1078;&#1077;&#1090;&#1072;%20&#1079;&#1072;%202017%20&#1075;&#1086;&#1076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&#1055;&#1088;&#1077;&#1079;&#1077;&#1085;&#1090;&#1072;&#1094;&#1080;&#1080;\&#1063;&#1077;&#1088;&#1085;&#1086;&#1074;&#1080;&#1082;%20&#1082;%20&#1087;&#1088;&#1077;&#1079;&#1077;&#1085;&#1090;&#1072;&#1094;&#1080;&#1080;%20&#1080;&#1089;&#1087;&#1086;&#1083;&#1085;&#1077;&#1085;&#1080;&#1077;%20&#1073;&#1102;&#1076;&#1078;&#1077;&#1090;&#1072;%20&#1079;&#1072;%202017%20&#1075;&#1086;&#1076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&#1055;&#1088;&#1077;&#1079;&#1077;&#1085;&#1090;&#1072;&#1094;&#1080;&#1080;\&#1063;&#1077;&#1088;&#1085;&#1086;&#1074;&#1080;&#1082;%20&#1082;%20&#1087;&#1088;&#1077;&#1079;&#1077;&#1085;&#1090;&#1072;&#1094;&#1080;&#1080;%20&#1080;&#1089;&#1087;&#1086;&#1083;&#1085;&#1077;&#1085;&#1080;&#1077;%20&#1073;&#1102;&#1076;&#1078;&#1077;&#1090;&#1072;%20&#1079;&#1072;%202017%20&#1075;&#1086;&#1076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8020247469066384E-2"/>
          <c:y val="0.15466081708053905"/>
          <c:w val="0.82702828813065044"/>
          <c:h val="0.81489530534429477"/>
        </c:manualLayout>
      </c:layout>
      <c:pie3DChart>
        <c:varyColors val="1"/>
        <c:ser>
          <c:idx val="0"/>
          <c:order val="0"/>
          <c:explosion val="25"/>
          <c:dLbls>
            <c:showVal val="1"/>
            <c:showCatName val="1"/>
            <c:showPercent val="1"/>
            <c:showLeaderLines val="1"/>
          </c:dLbls>
          <c:cat>
            <c:strRef>
              <c:f>Лист1!$B$21:$B$29</c:f>
              <c:strCache>
                <c:ptCount val="9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</c:v>
                </c:pt>
                <c:pt idx="3">
                  <c:v>Земельный налог</c:v>
                </c:pt>
                <c:pt idx="4">
                  <c:v>Госпошлина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Доходы от компенсации затарат государства</c:v>
                </c:pt>
                <c:pt idx="7">
                  <c:v>Доходы от продажи материальных и нематериальных активов</c:v>
                </c:pt>
                <c:pt idx="8">
                  <c:v>Штрафы, санкции, возмещение ущерба</c:v>
                </c:pt>
              </c:strCache>
            </c:strRef>
          </c:cat>
          <c:val>
            <c:numRef>
              <c:f>Лист1!$C$21:$C$29</c:f>
              <c:numCache>
                <c:formatCode>General</c:formatCode>
                <c:ptCount val="9"/>
                <c:pt idx="0">
                  <c:v>1563.7</c:v>
                </c:pt>
                <c:pt idx="1">
                  <c:v>1621.5</c:v>
                </c:pt>
                <c:pt idx="2">
                  <c:v>107.8</c:v>
                </c:pt>
                <c:pt idx="3">
                  <c:v>3022.8</c:v>
                </c:pt>
                <c:pt idx="4">
                  <c:v>47.6</c:v>
                </c:pt>
                <c:pt idx="5">
                  <c:v>60.5</c:v>
                </c:pt>
                <c:pt idx="6">
                  <c:v>113.6</c:v>
                </c:pt>
                <c:pt idx="7">
                  <c:v>3073.2</c:v>
                </c:pt>
                <c:pt idx="8">
                  <c:v>2.9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Динамика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собственных доходов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бюджета Анастасиевского сельского поселения</a:t>
            </a:r>
          </a:p>
          <a:p>
            <a:pP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тыс.рублей</a:t>
            </a:r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spPr>
            <a:solidFill>
              <a:schemeClr val="accent3">
                <a:lumMod val="75000"/>
              </a:schemeClr>
            </a:solidFill>
          </c:spPr>
          <c:dLbls>
            <c:dLbl>
              <c:idx val="0"/>
              <c:layout>
                <c:manualLayout>
                  <c:x val="1.7544350812359441E-3"/>
                  <c:y val="-0.21488356129583489"/>
                </c:manualLayout>
              </c:layout>
              <c:showVal val="1"/>
            </c:dLbl>
            <c:dLbl>
              <c:idx val="1"/>
              <c:layout>
                <c:manualLayout>
                  <c:x val="-1.3644514713531514E-3"/>
                  <c:y val="-0.23048718063042856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i="0" baseline="0"/>
                      <a:t>9492,2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3.3138783575304919E-3"/>
                  <c:y val="-7.8909830815912463E-2"/>
                </c:manualLayout>
              </c:layout>
              <c:showVal val="1"/>
            </c:dLbl>
            <c:dLbl>
              <c:idx val="3"/>
              <c:layout>
                <c:manualLayout>
                  <c:x val="2.4366608169125192E-3"/>
                  <c:y val="-0.24468407207285672"/>
                </c:manualLayout>
              </c:layout>
              <c:showVal val="1"/>
            </c:dLbl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</c:spPr>
            <c:txPr>
              <a:bodyPr/>
              <a:lstStyle/>
              <a:p>
                <a:pPr>
                  <a:defRPr sz="1400" b="1" i="0" baseline="0"/>
                </a:pPr>
                <a:endParaRPr lang="ru-RU"/>
              </a:p>
            </c:txPr>
            <c:showVal val="1"/>
          </c:dLbls>
          <c:cat>
            <c:strRef>
              <c:f>Лист1!$B$4:$B$7</c:f>
              <c:strCache>
                <c:ptCount val="4"/>
                <c:pt idx="0">
                  <c:v>2014 г</c:v>
                </c:pt>
                <c:pt idx="1">
                  <c:v>2015 г</c:v>
                </c:pt>
                <c:pt idx="2">
                  <c:v>2016 г</c:v>
                </c:pt>
                <c:pt idx="3">
                  <c:v>2017 г</c:v>
                </c:pt>
              </c:strCache>
            </c:strRef>
          </c:cat>
          <c:val>
            <c:numRef>
              <c:f>Лист1!$C$4:$C$7</c:f>
              <c:numCache>
                <c:formatCode>General</c:formatCode>
                <c:ptCount val="4"/>
                <c:pt idx="0">
                  <c:v>9382</c:v>
                </c:pt>
                <c:pt idx="1">
                  <c:v>9492.2000000000007</c:v>
                </c:pt>
                <c:pt idx="2">
                  <c:v>8663.2999999999902</c:v>
                </c:pt>
                <c:pt idx="3">
                  <c:v>9613.6</c:v>
                </c:pt>
              </c:numCache>
            </c:numRef>
          </c:val>
        </c:ser>
        <c:shape val="box"/>
        <c:axId val="84057088"/>
        <c:axId val="84059264"/>
        <c:axId val="0"/>
      </c:bar3DChart>
      <c:catAx>
        <c:axId val="840570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Налоговые и неналоговые доходы</a:t>
                </a:r>
              </a:p>
            </c:rich>
          </c:tx>
          <c:layout/>
        </c:title>
        <c:tickLblPos val="nextTo"/>
        <c:crossAx val="84059264"/>
        <c:crosses val="autoZero"/>
        <c:auto val="1"/>
        <c:lblAlgn val="ctr"/>
        <c:lblOffset val="100"/>
      </c:catAx>
      <c:valAx>
        <c:axId val="84059264"/>
        <c:scaling>
          <c:orientation val="minMax"/>
        </c:scaling>
        <c:axPos val="l"/>
        <c:majorGridlines/>
        <c:numFmt formatCode="General" sourceLinked="1"/>
        <c:tickLblPos val="nextTo"/>
        <c:crossAx val="84057088"/>
        <c:crosses val="autoZero"/>
        <c:crossBetween val="between"/>
      </c:valAx>
    </c:plotArea>
    <c:plotVisOnly val="1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6.4373877648150474E-2"/>
          <c:y val="1.7784996642738245E-2"/>
          <c:w val="0.85249922010294654"/>
          <c:h val="0.9021256079443416"/>
        </c:manualLayout>
      </c:layout>
      <c:line3DChart>
        <c:grouping val="standard"/>
        <c:ser>
          <c:idx val="0"/>
          <c:order val="0"/>
          <c:dLbls>
            <c:dLbl>
              <c:idx val="0"/>
              <c:layout>
                <c:manualLayout>
                  <c:x val="-2.3809357164854252E-2"/>
                  <c:y val="5.5373018630393268E-2"/>
                </c:manualLayout>
              </c:layout>
              <c:showVal val="1"/>
            </c:dLbl>
            <c:dLbl>
              <c:idx val="1"/>
              <c:layout>
                <c:manualLayout>
                  <c:x val="-1.9047485731883401E-2"/>
                  <c:y val="-4.3715541023994685E-2"/>
                </c:manualLayout>
              </c:layout>
              <c:showVal val="1"/>
            </c:dLbl>
            <c:dLbl>
              <c:idx val="2"/>
              <c:layout>
                <c:manualLayout>
                  <c:x val="-3.333310003079594E-2"/>
                  <c:y val="5.5373018630393268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 i="0" baseline="0"/>
                </a:pPr>
                <a:endParaRPr lang="ru-RU"/>
              </a:p>
            </c:txPr>
            <c:showVal val="1"/>
          </c:dLbls>
          <c:cat>
            <c:strRef>
              <c:f>Лист1!$B$214:$B$217</c:f>
              <c:strCache>
                <c:ptCount val="4"/>
                <c:pt idx="0">
                  <c:v>2014 г</c:v>
                </c:pt>
                <c:pt idx="1">
                  <c:v>2015 г</c:v>
                </c:pt>
                <c:pt idx="2">
                  <c:v>2016 г</c:v>
                </c:pt>
                <c:pt idx="3">
                  <c:v>2017 г</c:v>
                </c:pt>
              </c:strCache>
            </c:strRef>
          </c:cat>
          <c:val>
            <c:numRef>
              <c:f>Лист1!$C$214:$C$217</c:f>
              <c:numCache>
                <c:formatCode>General</c:formatCode>
                <c:ptCount val="4"/>
                <c:pt idx="0">
                  <c:v>2472.1999999999998</c:v>
                </c:pt>
                <c:pt idx="1">
                  <c:v>3743.7</c:v>
                </c:pt>
                <c:pt idx="2">
                  <c:v>1962.9</c:v>
                </c:pt>
                <c:pt idx="3">
                  <c:v>1708</c:v>
                </c:pt>
              </c:numCache>
            </c:numRef>
          </c:val>
        </c:ser>
        <c:axId val="84081280"/>
        <c:axId val="94466432"/>
        <c:axId val="84022592"/>
      </c:line3DChart>
      <c:catAx>
        <c:axId val="8408128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 i="1" baseline="0">
                <a:latin typeface="Arial Black" pitchFamily="34" charset="0"/>
              </a:defRPr>
            </a:pPr>
            <a:endParaRPr lang="ru-RU"/>
          </a:p>
        </c:txPr>
        <c:crossAx val="94466432"/>
        <c:crosses val="autoZero"/>
        <c:auto val="1"/>
        <c:lblAlgn val="ctr"/>
        <c:lblOffset val="100"/>
      </c:catAx>
      <c:valAx>
        <c:axId val="94466432"/>
        <c:scaling>
          <c:orientation val="minMax"/>
        </c:scaling>
        <c:axPos val="l"/>
        <c:majorGridlines/>
        <c:numFmt formatCode="General" sourceLinked="1"/>
        <c:tickLblPos val="nextTo"/>
        <c:crossAx val="84081280"/>
        <c:crosses val="autoZero"/>
        <c:crossBetween val="between"/>
      </c:valAx>
      <c:serAx>
        <c:axId val="84022592"/>
        <c:scaling>
          <c:orientation val="minMax"/>
        </c:scaling>
        <c:delete val="1"/>
        <c:axPos val="b"/>
        <c:tickLblPos val="none"/>
        <c:crossAx val="94466432"/>
        <c:crosses val="autoZero"/>
      </c:ser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8"/>
  <c:chart>
    <c:autoTitleDeleted val="1"/>
    <c:view3D>
      <c:rotX val="20"/>
      <c:rAngAx val="1"/>
    </c:view3D>
    <c:plotArea>
      <c:layout>
        <c:manualLayout>
          <c:layoutTarget val="inner"/>
          <c:xMode val="edge"/>
          <c:yMode val="edge"/>
          <c:x val="0.13229396325459319"/>
          <c:y val="7.4548702245552642E-2"/>
          <c:w val="0.72176290463692039"/>
          <c:h val="0.79822506561679785"/>
        </c:manualLayout>
      </c:layout>
      <c:bar3DChart>
        <c:barDir val="col"/>
        <c:grouping val="stacked"/>
        <c:ser>
          <c:idx val="0"/>
          <c:order val="0"/>
          <c:tx>
            <c:v>тыс. рублей</c:v>
          </c:tx>
          <c:dLbls>
            <c:dLbl>
              <c:idx val="0"/>
              <c:layout>
                <c:manualLayout>
                  <c:x val="8.9635226973568977E-3"/>
                  <c:y val="-0.23378831802421268"/>
                </c:manualLayout>
              </c:layout>
              <c:showVal val="1"/>
            </c:dLbl>
            <c:dLbl>
              <c:idx val="1"/>
              <c:layout>
                <c:manualLayout>
                  <c:x val="1.4939204495594756E-2"/>
                  <c:y val="-0.21674125316828058"/>
                </c:manualLayout>
              </c:layout>
              <c:showVal val="1"/>
            </c:dLbl>
            <c:dLbl>
              <c:idx val="2"/>
              <c:layout>
                <c:manualLayout>
                  <c:x val="4.4817613486784489E-3"/>
                  <c:y val="-0.22404713810653709"/>
                </c:manualLayout>
              </c:layout>
              <c:showVal val="1"/>
            </c:dLbl>
            <c:dLbl>
              <c:idx val="3"/>
              <c:layout>
                <c:manualLayout>
                  <c:x val="1.0457443146916373E-2"/>
                  <c:y val="-0.34337659209806265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 i="1" u="dotted" baseline="0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Лист1!$B$81:$B$84</c:f>
              <c:strCache>
                <c:ptCount val="4"/>
                <c:pt idx="0">
                  <c:v>2014 г</c:v>
                </c:pt>
                <c:pt idx="1">
                  <c:v>2015 г</c:v>
                </c:pt>
                <c:pt idx="2">
                  <c:v>2016 г</c:v>
                </c:pt>
                <c:pt idx="3">
                  <c:v>2017 г</c:v>
                </c:pt>
              </c:strCache>
            </c:strRef>
          </c:cat>
          <c:val>
            <c:numRef>
              <c:f>Лист1!$C$81:$C$84</c:f>
              <c:numCache>
                <c:formatCode>General</c:formatCode>
                <c:ptCount val="4"/>
                <c:pt idx="0">
                  <c:v>13659.6</c:v>
                </c:pt>
                <c:pt idx="1">
                  <c:v>12945.5</c:v>
                </c:pt>
                <c:pt idx="2">
                  <c:v>13389.1</c:v>
                </c:pt>
                <c:pt idx="3">
                  <c:v>21377.5</c:v>
                </c:pt>
              </c:numCache>
            </c:numRef>
          </c:val>
        </c:ser>
        <c:shape val="cone"/>
        <c:axId val="84084224"/>
        <c:axId val="84085760"/>
        <c:axId val="0"/>
      </c:bar3DChart>
      <c:catAx>
        <c:axId val="84084224"/>
        <c:scaling>
          <c:orientation val="minMax"/>
        </c:scaling>
        <c:axPos val="b"/>
        <c:tickLblPos val="nextTo"/>
        <c:crossAx val="84085760"/>
        <c:crosses val="autoZero"/>
        <c:auto val="1"/>
        <c:lblAlgn val="ctr"/>
        <c:lblOffset val="100"/>
      </c:catAx>
      <c:valAx>
        <c:axId val="84085760"/>
        <c:scaling>
          <c:orientation val="minMax"/>
        </c:scaling>
        <c:axPos val="l"/>
        <c:majorGridlines/>
        <c:numFmt formatCode="General" sourceLinked="1"/>
        <c:tickLblPos val="nextTo"/>
        <c:crossAx val="8408422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0"/>
  <c:chart>
    <c:title>
      <c:tx>
        <c:rich>
          <a:bodyPr/>
          <a:lstStyle/>
          <a:p>
            <a:pPr>
              <a:defRPr b="1" i="1" baseline="0"/>
            </a:pPr>
            <a:r>
              <a:rPr lang="en-US" dirty="0" smtClean="0"/>
              <a:t>2017</a:t>
            </a:r>
            <a:r>
              <a:rPr lang="ru-RU" dirty="0" smtClean="0"/>
              <a:t>  (тыс.рублей)</a:t>
            </a:r>
            <a:endParaRPr lang="en-US" dirty="0"/>
          </a:p>
        </c:rich>
      </c:tx>
    </c:title>
    <c:view3D>
      <c:rAngAx val="1"/>
    </c:view3D>
    <c:floor>
      <c:spPr>
        <a:solidFill>
          <a:schemeClr val="bg1"/>
        </a:solidFill>
      </c:spPr>
    </c:floor>
    <c:sideWall>
      <c:spPr>
        <a:noFill/>
      </c:spPr>
    </c:sideWall>
    <c:backWall>
      <c:spPr>
        <a:noFill/>
      </c:spPr>
    </c:backWall>
    <c:plotArea>
      <c:layout/>
      <c:bar3DChart>
        <c:barDir val="bar"/>
        <c:grouping val="clustered"/>
        <c:ser>
          <c:idx val="0"/>
          <c:order val="0"/>
          <c:tx>
            <c:strRef>
              <c:f>Лист1!$C$153</c:f>
              <c:strCache>
                <c:ptCount val="1"/>
                <c:pt idx="0">
                  <c:v>2017</c:v>
                </c:pt>
              </c:strCache>
            </c:strRef>
          </c:tx>
          <c:spPr>
            <a:gradFill>
              <a:gsLst>
                <a:gs pos="0">
                  <a:srgbClr val="FFFF00"/>
                </a:gs>
                <a:gs pos="50000">
                  <a:srgbClr val="1F497D">
                    <a:lumMod val="60000"/>
                    <a:lumOff val="40000"/>
                  </a:srgbClr>
                </a:gs>
                <a:gs pos="100000">
                  <a:srgbClr val="4F81BD">
                    <a:lumMod val="50000"/>
                  </a:srgbClr>
                </a:gs>
              </a:gsLst>
              <a:lin ang="5400000" scaled="0"/>
            </a:gradFill>
          </c:spPr>
          <c:dLbls>
            <c:dLbl>
              <c:idx val="4"/>
              <c:layout>
                <c:manualLayout>
                  <c:x val="0"/>
                  <c:y val="-6.7853853840661752E-3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 i="1" baseline="0">
                    <a:solidFill>
                      <a:schemeClr val="accent4">
                        <a:lumMod val="50000"/>
                      </a:schemeClr>
                    </a:solidFill>
                    <a:latin typeface="Aharoni" pitchFamily="2" charset="-79"/>
                  </a:defRPr>
                </a:pPr>
                <a:endParaRPr lang="ru-RU"/>
              </a:p>
            </c:txPr>
            <c:showVal val="1"/>
          </c:dLbls>
          <c:cat>
            <c:strRef>
              <c:f>Лист1!$B$154:$B$162</c:f>
              <c:strCache>
                <c:ptCount val="9"/>
                <c:pt idx="0">
                  <c:v>1. Развитие муниципальной службы </c:v>
                </c:pt>
                <c:pt idx="1">
                  <c:v>2. Обеспечение общественного порядка и противодействие преступности </c:v>
                </c:pt>
                <c:pt idx="2">
                  <c:v>3. Участие в предупреждении и ликвидации последствий чрезвычайных ситуаций, обеспечение пожарной безопасности и безопасности людей на водных объектах </c:v>
                </c:pt>
                <c:pt idx="3">
                  <c:v>4. Обеспечение качественными жилищно-коммунальными услугами населения Анастасиевского сельского поселения </c:v>
                </c:pt>
                <c:pt idx="4">
                  <c:v>5. Развитие культуры </c:v>
                </c:pt>
                <c:pt idx="5">
                  <c:v>6. Энергоэффективностьи развитие энергетики </c:v>
                </c:pt>
                <c:pt idx="6">
                  <c:v>7. Социальная поддержка граждан </c:v>
                </c:pt>
                <c:pt idx="7">
                  <c:v>8. Развитие физической культуры и спорта </c:v>
                </c:pt>
                <c:pt idx="8">
                  <c:v>10. Непрограммное направление расходов </c:v>
                </c:pt>
              </c:strCache>
            </c:strRef>
          </c:cat>
          <c:val>
            <c:numRef>
              <c:f>Лист1!$C$154:$C$162</c:f>
              <c:numCache>
                <c:formatCode>General</c:formatCode>
                <c:ptCount val="9"/>
                <c:pt idx="0">
                  <c:v>4843.6000000000004</c:v>
                </c:pt>
                <c:pt idx="1">
                  <c:v>9.1</c:v>
                </c:pt>
                <c:pt idx="2">
                  <c:v>20.2</c:v>
                </c:pt>
                <c:pt idx="3">
                  <c:v>1589.1</c:v>
                </c:pt>
                <c:pt idx="4">
                  <c:v>14710.9</c:v>
                </c:pt>
                <c:pt idx="5">
                  <c:v>4.7</c:v>
                </c:pt>
                <c:pt idx="6">
                  <c:v>116</c:v>
                </c:pt>
                <c:pt idx="7">
                  <c:v>83.9</c:v>
                </c:pt>
                <c:pt idx="8">
                  <c:v>323.5</c:v>
                </c:pt>
              </c:numCache>
            </c:numRef>
          </c:val>
          <c:shape val="box"/>
        </c:ser>
        <c:shape val="cylinder"/>
        <c:axId val="94770304"/>
        <c:axId val="84147584"/>
        <c:axId val="0"/>
      </c:bar3DChart>
      <c:valAx>
        <c:axId val="84147584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94770304"/>
        <c:crosses val="autoZero"/>
        <c:crossBetween val="between"/>
      </c:valAx>
      <c:catAx>
        <c:axId val="94770304"/>
        <c:scaling>
          <c:orientation val="minMax"/>
        </c:scaling>
        <c:axPos val="l"/>
        <c:tickLblPos val="nextTo"/>
        <c:crossAx val="84147584"/>
        <c:crosses val="autoZero"/>
        <c:lblAlgn val="ctr"/>
        <c:lblOffset val="100"/>
      </c:catAx>
      <c:spPr>
        <a:ln>
          <a:solidFill>
            <a:srgbClr val="4F81BD"/>
          </a:solidFill>
        </a:ln>
      </c:spPr>
    </c:plotArea>
    <c:plotVisOnly val="1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  <a:effectLst>
      <a:outerShdw blurRad="50800" dist="50800" dir="5400000" algn="ctr" rotWithShape="0">
        <a:schemeClr val="accent1">
          <a:lumMod val="60000"/>
          <a:lumOff val="40000"/>
        </a:schemeClr>
      </a:outerShdw>
    </a:effectLst>
  </c:sp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85EDA9-A410-46DB-BBDF-815558FEF833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F5EB59-462A-4ED2-A468-3B9777A098FE}">
      <dgm:prSet phldrT="[Текст]"/>
      <dgm:spPr>
        <a:solidFill>
          <a:srgbClr val="00B0F0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Неналоговые доходы  3 250,2 тыс. руб.</a:t>
          </a:r>
          <a:endParaRPr lang="ru-RU" b="1" dirty="0">
            <a:solidFill>
              <a:schemeClr val="tx1"/>
            </a:solidFill>
          </a:endParaRPr>
        </a:p>
      </dgm:t>
    </dgm:pt>
    <dgm:pt modelId="{3E82D88E-FB8C-4E95-B831-B598CB3243B1}" type="parTrans" cxnId="{3D29F692-2D89-4B13-B387-74ED1F9B22F6}">
      <dgm:prSet/>
      <dgm:spPr/>
      <dgm:t>
        <a:bodyPr/>
        <a:lstStyle/>
        <a:p>
          <a:endParaRPr lang="ru-RU"/>
        </a:p>
      </dgm:t>
    </dgm:pt>
    <dgm:pt modelId="{D3FF800C-9E1D-4F65-938A-E2A8D440C8F6}" type="sibTrans" cxnId="{3D29F692-2D89-4B13-B387-74ED1F9B22F6}">
      <dgm:prSet/>
      <dgm:spPr/>
      <dgm:t>
        <a:bodyPr/>
        <a:lstStyle/>
        <a:p>
          <a:endParaRPr lang="ru-RU"/>
        </a:p>
      </dgm:t>
    </dgm:pt>
    <dgm:pt modelId="{67D4B656-BB00-4F98-8B08-1CE865DADF1D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Налоговые доходы  6 363,4 тыс. руб.</a:t>
          </a:r>
          <a:endParaRPr lang="ru-RU" b="1" dirty="0">
            <a:solidFill>
              <a:schemeClr val="tx1"/>
            </a:solidFill>
          </a:endParaRPr>
        </a:p>
      </dgm:t>
    </dgm:pt>
    <dgm:pt modelId="{22377104-C295-4215-BC93-1AE3A9BFFC15}" type="parTrans" cxnId="{7DB2933C-552A-44B6-AFEC-FA32176B70E5}">
      <dgm:prSet/>
      <dgm:spPr/>
      <dgm:t>
        <a:bodyPr/>
        <a:lstStyle/>
        <a:p>
          <a:endParaRPr lang="ru-RU"/>
        </a:p>
      </dgm:t>
    </dgm:pt>
    <dgm:pt modelId="{611EC125-A526-4954-BE98-6BB986D49F6E}" type="sibTrans" cxnId="{7DB2933C-552A-44B6-AFEC-FA32176B70E5}">
      <dgm:prSet/>
      <dgm:spPr/>
      <dgm:t>
        <a:bodyPr/>
        <a:lstStyle/>
        <a:p>
          <a:endParaRPr lang="ru-RU"/>
        </a:p>
      </dgm:t>
    </dgm:pt>
    <dgm:pt modelId="{0F7C62EA-7CAA-4560-A1B7-0B5E580C25E6}">
      <dgm:prSet phldrT="[Текст]"/>
      <dgm:spPr>
        <a:solidFill>
          <a:srgbClr val="FFFF00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Безвозмездные поступления       12 702,2 тыс. руб.</a:t>
          </a:r>
          <a:endParaRPr lang="ru-RU" b="1" dirty="0">
            <a:solidFill>
              <a:schemeClr val="tx1"/>
            </a:solidFill>
          </a:endParaRPr>
        </a:p>
      </dgm:t>
    </dgm:pt>
    <dgm:pt modelId="{72D0C48D-DEAC-4325-A316-253244D74F5B}" type="parTrans" cxnId="{78863362-2EDD-43EF-8135-68F10FB8E2F7}">
      <dgm:prSet/>
      <dgm:spPr/>
      <dgm:t>
        <a:bodyPr/>
        <a:lstStyle/>
        <a:p>
          <a:endParaRPr lang="ru-RU"/>
        </a:p>
      </dgm:t>
    </dgm:pt>
    <dgm:pt modelId="{69E347CC-65E5-4CCC-9409-3EF5EAC0F634}" type="sibTrans" cxnId="{78863362-2EDD-43EF-8135-68F10FB8E2F7}">
      <dgm:prSet/>
      <dgm:spPr/>
      <dgm:t>
        <a:bodyPr/>
        <a:lstStyle/>
        <a:p>
          <a:endParaRPr lang="ru-RU"/>
        </a:p>
      </dgm:t>
    </dgm:pt>
    <dgm:pt modelId="{2759D253-D6C2-442E-AD19-B7249DCBF23C}">
      <dgm:prSet phldrT="[Текст]"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ru-RU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Доходы всего – 22 315,8 тыс. рублей</a:t>
          </a:r>
          <a:endParaRPr lang="ru-RU" b="1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2BCEDD99-E613-4AF3-9069-B9E39EC5EA25}" type="parTrans" cxnId="{67D1C3FA-18AA-4F62-B8A7-27AEEDA4C55C}">
      <dgm:prSet/>
      <dgm:spPr/>
      <dgm:t>
        <a:bodyPr/>
        <a:lstStyle/>
        <a:p>
          <a:endParaRPr lang="ru-RU"/>
        </a:p>
      </dgm:t>
    </dgm:pt>
    <dgm:pt modelId="{4F40EB72-8CFD-41F4-A34E-5500A5F76BA4}" type="sibTrans" cxnId="{67D1C3FA-18AA-4F62-B8A7-27AEEDA4C55C}">
      <dgm:prSet/>
      <dgm:spPr/>
      <dgm:t>
        <a:bodyPr/>
        <a:lstStyle/>
        <a:p>
          <a:endParaRPr lang="ru-RU"/>
        </a:p>
      </dgm:t>
    </dgm:pt>
    <dgm:pt modelId="{25EAB67A-3F5B-4743-83A2-471EF5B737A5}" type="pres">
      <dgm:prSet presAssocID="{1F85EDA9-A410-46DB-BBDF-815558FEF833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FCD436-AC2E-4477-9C0C-20B0C4411C07}" type="pres">
      <dgm:prSet presAssocID="{1F85EDA9-A410-46DB-BBDF-815558FEF833}" presName="ellipse" presStyleLbl="trBgShp" presStyleIdx="0" presStyleCnt="1"/>
      <dgm:spPr/>
    </dgm:pt>
    <dgm:pt modelId="{5F61FB32-EAD8-4725-A575-F126BF26496D}" type="pres">
      <dgm:prSet presAssocID="{1F85EDA9-A410-46DB-BBDF-815558FEF833}" presName="arrow1" presStyleLbl="fgShp" presStyleIdx="0" presStyleCnt="1"/>
      <dgm:spPr/>
    </dgm:pt>
    <dgm:pt modelId="{AA7C9713-66E5-49B0-B027-E45CF6FD028A}" type="pres">
      <dgm:prSet presAssocID="{1F85EDA9-A410-46DB-BBDF-815558FEF833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F34F16-9D33-4B07-A625-B3546E4343EF}" type="pres">
      <dgm:prSet presAssocID="{67D4B656-BB00-4F98-8B08-1CE865DADF1D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02F96A-5A24-4808-B29B-573779321D01}" type="pres">
      <dgm:prSet presAssocID="{0F7C62EA-7CAA-4560-A1B7-0B5E580C25E6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7B26E0-DF9A-4D84-83C8-A7E93895F309}" type="pres">
      <dgm:prSet presAssocID="{2759D253-D6C2-442E-AD19-B7249DCBF23C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D88C89-AAE9-45B1-9CBA-6B886799FCEA}" type="pres">
      <dgm:prSet presAssocID="{1F85EDA9-A410-46DB-BBDF-815558FEF833}" presName="funnel" presStyleLbl="trAlignAcc1" presStyleIdx="0" presStyleCnt="1" custLinFactNeighborX="-420" custLinFactNeighborY="-893"/>
      <dgm:spPr>
        <a:noFill/>
      </dgm:spPr>
    </dgm:pt>
  </dgm:ptLst>
  <dgm:cxnLst>
    <dgm:cxn modelId="{67D1C3FA-18AA-4F62-B8A7-27AEEDA4C55C}" srcId="{1F85EDA9-A410-46DB-BBDF-815558FEF833}" destId="{2759D253-D6C2-442E-AD19-B7249DCBF23C}" srcOrd="3" destOrd="0" parTransId="{2BCEDD99-E613-4AF3-9069-B9E39EC5EA25}" sibTransId="{4F40EB72-8CFD-41F4-A34E-5500A5F76BA4}"/>
    <dgm:cxn modelId="{3D29F692-2D89-4B13-B387-74ED1F9B22F6}" srcId="{1F85EDA9-A410-46DB-BBDF-815558FEF833}" destId="{ACF5EB59-462A-4ED2-A468-3B9777A098FE}" srcOrd="0" destOrd="0" parTransId="{3E82D88E-FB8C-4E95-B831-B598CB3243B1}" sibTransId="{D3FF800C-9E1D-4F65-938A-E2A8D440C8F6}"/>
    <dgm:cxn modelId="{7DB2933C-552A-44B6-AFEC-FA32176B70E5}" srcId="{1F85EDA9-A410-46DB-BBDF-815558FEF833}" destId="{67D4B656-BB00-4F98-8B08-1CE865DADF1D}" srcOrd="1" destOrd="0" parTransId="{22377104-C295-4215-BC93-1AE3A9BFFC15}" sibTransId="{611EC125-A526-4954-BE98-6BB986D49F6E}"/>
    <dgm:cxn modelId="{78863362-2EDD-43EF-8135-68F10FB8E2F7}" srcId="{1F85EDA9-A410-46DB-BBDF-815558FEF833}" destId="{0F7C62EA-7CAA-4560-A1B7-0B5E580C25E6}" srcOrd="2" destOrd="0" parTransId="{72D0C48D-DEAC-4325-A316-253244D74F5B}" sibTransId="{69E347CC-65E5-4CCC-9409-3EF5EAC0F634}"/>
    <dgm:cxn modelId="{D516ECA1-CDE6-4E33-8735-C60124AA1F24}" type="presOf" srcId="{1F85EDA9-A410-46DB-BBDF-815558FEF833}" destId="{25EAB67A-3F5B-4743-83A2-471EF5B737A5}" srcOrd="0" destOrd="0" presId="urn:microsoft.com/office/officeart/2005/8/layout/funnel1"/>
    <dgm:cxn modelId="{3C1D2DCE-2084-4CF7-AAB5-A83E4F14B4F8}" type="presOf" srcId="{ACF5EB59-462A-4ED2-A468-3B9777A098FE}" destId="{817B26E0-DF9A-4D84-83C8-A7E93895F309}" srcOrd="0" destOrd="0" presId="urn:microsoft.com/office/officeart/2005/8/layout/funnel1"/>
    <dgm:cxn modelId="{E5FB7F5D-DEDC-49D6-B631-9DA8DADAEF30}" type="presOf" srcId="{0F7C62EA-7CAA-4560-A1B7-0B5E580C25E6}" destId="{8EF34F16-9D33-4B07-A625-B3546E4343EF}" srcOrd="0" destOrd="0" presId="urn:microsoft.com/office/officeart/2005/8/layout/funnel1"/>
    <dgm:cxn modelId="{2C54E2F7-0CF6-46A6-B83F-84EB1B7D4FDD}" type="presOf" srcId="{67D4B656-BB00-4F98-8B08-1CE865DADF1D}" destId="{3202F96A-5A24-4808-B29B-573779321D01}" srcOrd="0" destOrd="0" presId="urn:microsoft.com/office/officeart/2005/8/layout/funnel1"/>
    <dgm:cxn modelId="{4275A7CB-A56C-4D2D-99D5-504927206E9D}" type="presOf" srcId="{2759D253-D6C2-442E-AD19-B7249DCBF23C}" destId="{AA7C9713-66E5-49B0-B027-E45CF6FD028A}" srcOrd="0" destOrd="0" presId="urn:microsoft.com/office/officeart/2005/8/layout/funnel1"/>
    <dgm:cxn modelId="{87516603-F952-4B5C-851D-ED73028710D3}" type="presParOf" srcId="{25EAB67A-3F5B-4743-83A2-471EF5B737A5}" destId="{92FCD436-AC2E-4477-9C0C-20B0C4411C07}" srcOrd="0" destOrd="0" presId="urn:microsoft.com/office/officeart/2005/8/layout/funnel1"/>
    <dgm:cxn modelId="{04E814D6-2509-4BA9-8F4C-BF95CD26B787}" type="presParOf" srcId="{25EAB67A-3F5B-4743-83A2-471EF5B737A5}" destId="{5F61FB32-EAD8-4725-A575-F126BF26496D}" srcOrd="1" destOrd="0" presId="urn:microsoft.com/office/officeart/2005/8/layout/funnel1"/>
    <dgm:cxn modelId="{6B649620-EDCB-45BB-9E80-612F4B5FA8EC}" type="presParOf" srcId="{25EAB67A-3F5B-4743-83A2-471EF5B737A5}" destId="{AA7C9713-66E5-49B0-B027-E45CF6FD028A}" srcOrd="2" destOrd="0" presId="urn:microsoft.com/office/officeart/2005/8/layout/funnel1"/>
    <dgm:cxn modelId="{6F057D65-E33B-4234-84FE-B96D3E69B12D}" type="presParOf" srcId="{25EAB67A-3F5B-4743-83A2-471EF5B737A5}" destId="{8EF34F16-9D33-4B07-A625-B3546E4343EF}" srcOrd="3" destOrd="0" presId="urn:microsoft.com/office/officeart/2005/8/layout/funnel1"/>
    <dgm:cxn modelId="{3DED9FCE-1367-4E79-BECC-C609D89B35B6}" type="presParOf" srcId="{25EAB67A-3F5B-4743-83A2-471EF5B737A5}" destId="{3202F96A-5A24-4808-B29B-573779321D01}" srcOrd="4" destOrd="0" presId="urn:microsoft.com/office/officeart/2005/8/layout/funnel1"/>
    <dgm:cxn modelId="{388678DD-C589-4948-88F4-127DCA642F24}" type="presParOf" srcId="{25EAB67A-3F5B-4743-83A2-471EF5B737A5}" destId="{817B26E0-DF9A-4D84-83C8-A7E93895F309}" srcOrd="5" destOrd="0" presId="urn:microsoft.com/office/officeart/2005/8/layout/funnel1"/>
    <dgm:cxn modelId="{2B9D1285-3CC2-43AC-8DB8-9B1B9FBA71CF}" type="presParOf" srcId="{25EAB67A-3F5B-4743-83A2-471EF5B737A5}" destId="{0ED88C89-AAE9-45B1-9CBA-6B886799FCEA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2FCD436-AC2E-4477-9C0C-20B0C4411C07}">
      <dsp:nvSpPr>
        <dsp:cNvPr id="0" name=""/>
        <dsp:cNvSpPr/>
      </dsp:nvSpPr>
      <dsp:spPr>
        <a:xfrm>
          <a:off x="1770903" y="206053"/>
          <a:ext cx="4089379" cy="1420187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61FB32-EAD8-4725-A575-F126BF26496D}">
      <dsp:nvSpPr>
        <dsp:cNvPr id="0" name=""/>
        <dsp:cNvSpPr/>
      </dsp:nvSpPr>
      <dsp:spPr>
        <a:xfrm>
          <a:off x="3425675" y="3683611"/>
          <a:ext cx="792515" cy="507209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7C9713-66E5-49B0-B027-E45CF6FD028A}">
      <dsp:nvSpPr>
        <dsp:cNvPr id="0" name=""/>
        <dsp:cNvSpPr/>
      </dsp:nvSpPr>
      <dsp:spPr>
        <a:xfrm>
          <a:off x="1919896" y="4089379"/>
          <a:ext cx="3804073" cy="9510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Доходы всего – 22 315,8 тыс. рублей</a:t>
          </a:r>
          <a:endParaRPr lang="ru-RU" sz="2200" b="1" kern="1200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1919896" y="4089379"/>
        <a:ext cx="3804073" cy="951018"/>
      </dsp:txXfrm>
    </dsp:sp>
    <dsp:sp modelId="{8EF34F16-9D33-4B07-A625-B3546E4343EF}">
      <dsp:nvSpPr>
        <dsp:cNvPr id="0" name=""/>
        <dsp:cNvSpPr/>
      </dsp:nvSpPr>
      <dsp:spPr>
        <a:xfrm>
          <a:off x="3257662" y="1735925"/>
          <a:ext cx="1426527" cy="1426527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chemeClr val="tx1"/>
              </a:solidFill>
            </a:rPr>
            <a:t>Безвозмездные поступления       12 702,2 тыс. руб.</a:t>
          </a:r>
          <a:endParaRPr lang="ru-RU" sz="1100" b="1" kern="1200" dirty="0">
            <a:solidFill>
              <a:schemeClr val="tx1"/>
            </a:solidFill>
          </a:endParaRPr>
        </a:p>
      </dsp:txBody>
      <dsp:txXfrm>
        <a:off x="3257662" y="1735925"/>
        <a:ext cx="1426527" cy="1426527"/>
      </dsp:txXfrm>
    </dsp:sp>
    <dsp:sp modelId="{3202F96A-5A24-4808-B29B-573779321D01}">
      <dsp:nvSpPr>
        <dsp:cNvPr id="0" name=""/>
        <dsp:cNvSpPr/>
      </dsp:nvSpPr>
      <dsp:spPr>
        <a:xfrm>
          <a:off x="2236902" y="665712"/>
          <a:ext cx="1426527" cy="1426527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chemeClr val="tx1"/>
              </a:solidFill>
            </a:rPr>
            <a:t>Налоговые доходы  6 363,4 тыс. руб.</a:t>
          </a:r>
          <a:endParaRPr lang="ru-RU" sz="1100" b="1" kern="1200" dirty="0">
            <a:solidFill>
              <a:schemeClr val="tx1"/>
            </a:solidFill>
          </a:endParaRPr>
        </a:p>
      </dsp:txBody>
      <dsp:txXfrm>
        <a:off x="2236902" y="665712"/>
        <a:ext cx="1426527" cy="1426527"/>
      </dsp:txXfrm>
    </dsp:sp>
    <dsp:sp modelId="{817B26E0-DF9A-4D84-83C8-A7E93895F309}">
      <dsp:nvSpPr>
        <dsp:cNvPr id="0" name=""/>
        <dsp:cNvSpPr/>
      </dsp:nvSpPr>
      <dsp:spPr>
        <a:xfrm>
          <a:off x="3695130" y="320810"/>
          <a:ext cx="1426527" cy="1426527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chemeClr val="tx1"/>
              </a:solidFill>
            </a:rPr>
            <a:t>Неналоговые доходы  3 250,2 тыс. руб.</a:t>
          </a:r>
          <a:endParaRPr lang="ru-RU" sz="1100" b="1" kern="1200" dirty="0">
            <a:solidFill>
              <a:schemeClr val="tx1"/>
            </a:solidFill>
          </a:endParaRPr>
        </a:p>
      </dsp:txBody>
      <dsp:txXfrm>
        <a:off x="3695130" y="320810"/>
        <a:ext cx="1426527" cy="1426527"/>
      </dsp:txXfrm>
    </dsp:sp>
    <dsp:sp modelId="{0ED88C89-AAE9-45B1-9CBA-6B886799FCEA}">
      <dsp:nvSpPr>
        <dsp:cNvPr id="0" name=""/>
        <dsp:cNvSpPr/>
      </dsp:nvSpPr>
      <dsp:spPr>
        <a:xfrm>
          <a:off x="1584250" y="0"/>
          <a:ext cx="4438085" cy="3550468"/>
        </a:xfrm>
        <a:prstGeom prst="funnel">
          <a:avLst/>
        </a:pr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AC52-4505-422B-A439-EFFCAD151D85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406A-3BCE-4169-9F40-5C4606E3A0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AC52-4505-422B-A439-EFFCAD151D85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406A-3BCE-4169-9F40-5C4606E3A0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AC52-4505-422B-A439-EFFCAD151D85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406A-3BCE-4169-9F40-5C4606E3A0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AC52-4505-422B-A439-EFFCAD151D85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406A-3BCE-4169-9F40-5C4606E3A0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AC52-4505-422B-A439-EFFCAD151D85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406A-3BCE-4169-9F40-5C4606E3A0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AC52-4505-422B-A439-EFFCAD151D85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406A-3BCE-4169-9F40-5C4606E3A0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AC52-4505-422B-A439-EFFCAD151D85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406A-3BCE-4169-9F40-5C4606E3A0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AC52-4505-422B-A439-EFFCAD151D85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406A-3BCE-4169-9F40-5C4606E3A0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AC52-4505-422B-A439-EFFCAD151D85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406A-3BCE-4169-9F40-5C4606E3A0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AC52-4505-422B-A439-EFFCAD151D85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406A-3BCE-4169-9F40-5C4606E3A0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AC52-4505-422B-A439-EFFCAD151D85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406A-3BCE-4169-9F40-5C4606E3A0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DAC52-4505-422B-A439-EFFCAD151D85}" type="datetimeFigureOut">
              <a:rPr lang="ru-RU" smtClean="0"/>
              <a:pPr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6406A-3BCE-4169-9F40-5C4606E3A0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642918"/>
            <a:ext cx="7772400" cy="1470025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Администрация Анастасиевского сельского поселения</a:t>
            </a:r>
            <a:endParaRPr lang="ru-RU" sz="2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214554"/>
            <a:ext cx="6400800" cy="175260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Mongolian Baiti" pitchFamily="66" charset="0"/>
              </a:rPr>
              <a:t>Исполнение бюджета Анастасиевского сельского поселения за 2017 год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Mongolian Baiti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214291"/>
          <a:ext cx="8572560" cy="6493598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286280"/>
                <a:gridCol w="4286280"/>
              </a:tblGrid>
              <a:tr h="4207598"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Программно-целевой метод бюджетного планирования</a:t>
                      </a: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2017 году на реализацию 8 муниципальных программ было направлено 21 377,5 тыс. рублей или 98,5%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общих расходов бюджета Анастасиевского сельского поселения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3">
                            <a:lumMod val="75000"/>
                          </a:schemeClr>
                        </a:gs>
                        <a:gs pos="50000">
                          <a:srgbClr val="DAF1F2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Средства федерального бюджета: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7 311,5 тыс. рублей - на выборочный капитальный ремонт Марфинского СДК;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992,7 тыс. рублей – на приобретение одежды сцены, звукового и светового оборудования;</a:t>
                      </a: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Средства областного бюджета: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1 605,0 тыс. рублей – на выборочный капитальный ремонт Марфинского СДК;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126,0 тыс. рублей – на приобретение одежды сцены и на приобретение звукового и светового оборудования;</a:t>
                      </a:r>
                      <a:endParaRPr lang="ru-RU" sz="14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532,3  тыс. рублей  - на повышение заработной платы работникам муниципальных учреждений культуры. </a:t>
                      </a:r>
                    </a:p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Средства районного бюджета: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103,2 тыс. рублей – на буртование несанкционированных свалок.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3">
                            <a:lumMod val="75000"/>
                          </a:schemeClr>
                        </a:gs>
                        <a:gs pos="50000">
                          <a:srgbClr val="DAF1F2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  <a:tr h="2270644"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Планирование доходов по НДФЛ и ЕСХН с</a:t>
                      </a:r>
                      <a:r>
                        <a:rPr lang="ru-RU" b="1" baseline="0" dirty="0" smtClean="0"/>
                        <a:t> учетом изменений в областное законодательство</a:t>
                      </a:r>
                    </a:p>
                    <a:p>
                      <a:pPr algn="ctr"/>
                      <a:r>
                        <a:rPr lang="ru-RU" b="1" baseline="0" dirty="0" smtClean="0"/>
                        <a:t>НДФЛ – всего 6% вместо 10% </a:t>
                      </a:r>
                      <a:r>
                        <a:rPr lang="ru-RU" sz="1200" b="0" baseline="0" dirty="0" smtClean="0"/>
                        <a:t>(2%-федеральный бюджет, 4% - областной бюджет (ранее был 8%))</a:t>
                      </a:r>
                    </a:p>
                    <a:p>
                      <a:pPr algn="ctr"/>
                      <a:r>
                        <a:rPr lang="ru-RU" sz="1800" b="1" baseline="0" dirty="0" smtClean="0"/>
                        <a:t>ЕСХН – всего 40% вместо 50% </a:t>
                      </a:r>
                      <a:r>
                        <a:rPr lang="ru-RU" sz="1200" b="0" baseline="0" dirty="0" smtClean="0"/>
                        <a:t>(30%-федеральный бюджет, 10% - областной бюджет (до изменений был 20%))</a:t>
                      </a:r>
                      <a:endParaRPr lang="ru-RU" sz="1200" b="0" dirty="0" smtClean="0"/>
                    </a:p>
                  </a:txBody>
                  <a:tcPr>
                    <a:gradFill flip="none" rotWithShape="1">
                      <a:gsLst>
                        <a:gs pos="0">
                          <a:schemeClr val="accent3">
                            <a:lumMod val="75000"/>
                          </a:schemeClr>
                        </a:gs>
                        <a:gs pos="50000">
                          <a:srgbClr val="DAF1F2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Обеспечение</a:t>
                      </a:r>
                      <a:r>
                        <a:rPr lang="ru-RU" b="1" baseline="0" dirty="0" smtClean="0"/>
                        <a:t> сбалансированности бюджета Анастасиевского сельского поселения</a:t>
                      </a:r>
                    </a:p>
                    <a:p>
                      <a:pPr algn="ctr"/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Собранием депутатов Анастасиевского сельского поселения принято решение от 26.12.2016 г. № 20 «О бюджете Анастасиевского сельского поселения Матвеево-Курганского района на 2017 год и на плановый период 2018 и 2019 годов»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3">
                            <a:lumMod val="75000"/>
                          </a:schemeClr>
                        </a:gs>
                        <a:gs pos="50000">
                          <a:srgbClr val="DAF1F2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Основные параметры бюджета </a:t>
            </a:r>
            <a:b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МО «Анастасиевское сельское поселение» за 2017 год </a:t>
            </a:r>
            <a:b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(тыс.рублей)</a:t>
            </a:r>
            <a:endParaRPr lang="ru-RU" sz="2400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00100" y="1785926"/>
            <a:ext cx="2786082" cy="1500198"/>
          </a:xfrm>
          <a:prstGeom prst="roundRect">
            <a:avLst/>
          </a:prstGeom>
          <a:noFill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143504" y="1785926"/>
            <a:ext cx="2786082" cy="15001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14678" y="3571876"/>
            <a:ext cx="2786082" cy="15001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Тройная стрелка влево/вправо/вверх 5"/>
          <p:cNvSpPr/>
          <p:nvPr/>
        </p:nvSpPr>
        <p:spPr>
          <a:xfrm rot="10800000">
            <a:off x="3857620" y="3214686"/>
            <a:ext cx="1216152" cy="850392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714480" y="2071678"/>
            <a:ext cx="18573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Monotype Corsiva" pitchFamily="66" charset="0"/>
                <a:cs typeface="Times New Roman" pitchFamily="18" charset="0"/>
              </a:rPr>
              <a:t>ДОХОДЫ</a:t>
            </a:r>
          </a:p>
          <a:p>
            <a:pPr algn="ctr"/>
            <a:r>
              <a:rPr lang="ru-RU" sz="2800" b="1" dirty="0" smtClean="0">
                <a:latin typeface="Monotype Corsiva" pitchFamily="66" charset="0"/>
                <a:cs typeface="Times New Roman" pitchFamily="18" charset="0"/>
              </a:rPr>
              <a:t>22 315,8</a:t>
            </a:r>
            <a:endParaRPr lang="ru-RU" sz="2800" b="1" dirty="0"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9256" y="2000240"/>
            <a:ext cx="21431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Monotype Corsiva" pitchFamily="66" charset="0"/>
                <a:cs typeface="Times New Roman" pitchFamily="18" charset="0"/>
              </a:rPr>
              <a:t>РАСХОДЫ</a:t>
            </a:r>
          </a:p>
          <a:p>
            <a:pPr algn="ctr"/>
            <a:r>
              <a:rPr lang="ru-RU" sz="2800" b="1" dirty="0" smtClean="0">
                <a:latin typeface="Monotype Corsiva" pitchFamily="66" charset="0"/>
                <a:cs typeface="Times New Roman" pitchFamily="18" charset="0"/>
              </a:rPr>
              <a:t>21 701,0</a:t>
            </a:r>
            <a:endParaRPr lang="ru-RU" sz="2800" b="1" dirty="0"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7554" y="4143380"/>
            <a:ext cx="22860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Monotype Corsiva" pitchFamily="66" charset="0"/>
                <a:cs typeface="Times New Roman" pitchFamily="18" charset="0"/>
              </a:rPr>
              <a:t>ПРОФИЦИТ</a:t>
            </a:r>
          </a:p>
          <a:p>
            <a:pPr algn="ctr"/>
            <a:r>
              <a:rPr lang="ru-RU" sz="2800" b="1" dirty="0" smtClean="0">
                <a:latin typeface="Monotype Corsiva" pitchFamily="66" charset="0"/>
                <a:cs typeface="Times New Roman" pitchFamily="18" charset="0"/>
              </a:rPr>
              <a:t>614,8</a:t>
            </a:r>
            <a:endParaRPr lang="ru-RU" sz="2800" b="1" dirty="0"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25000">
              <a:schemeClr val="tx2">
                <a:lumMod val="40000"/>
                <a:lumOff val="60000"/>
              </a:schemeClr>
            </a:gs>
            <a:gs pos="75000">
              <a:schemeClr val="bg1"/>
            </a:gs>
            <a:gs pos="100000">
              <a:schemeClr val="accent2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Структура доходов бюджета Анастасиевского сельского поселения за 2017 год</a:t>
            </a:r>
            <a:endParaRPr lang="ru-RU" sz="28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714348" y="1357298"/>
          <a:ext cx="7643866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Общий  объем доходов бюджета Анастасиевского сельского поселения </a:t>
            </a:r>
            <a:b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2017 год – 22 315,8 тыс. рублей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Налоговые и неналоговые доходы – 9 613,6 тыс. рублей,</a:t>
            </a:r>
            <a:b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– 12 702,2 тыс. рублей.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71437" y="161925"/>
          <a:ext cx="9001125" cy="6338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571472" y="500042"/>
          <a:ext cx="8143932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Динамика поступления дотации на выравнивание бюджетной обеспеченности за 2014-2017 </a:t>
            </a:r>
            <a:r>
              <a:rPr lang="ru-RU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гг</a:t>
            </a:r>
            <a:endParaRPr lang="ru-RU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71472" y="1500174"/>
          <a:ext cx="8429684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715272" y="185736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Monotype Corsiva" pitchFamily="66" charset="0"/>
              </a:rPr>
              <a:t>Тыс.руб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29642" cy="85725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Динамика расходов бюджета Анастасиевского сельского поселения на реализацию муниципальных целевых программ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428596" y="1214422"/>
          <a:ext cx="8501122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Расходы  бюджета Анастасиевского сельского поселения за 2016 год по программным и непрограммным направлениям деятельности – всего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13 800,1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85720" y="642918"/>
          <a:ext cx="8715436" cy="5757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272</Words>
  <Application>Microsoft Office PowerPoint</Application>
  <PresentationFormat>Экран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Администрация Анастасиевского сельского поселения</vt:lpstr>
      <vt:lpstr>Слайд 2</vt:lpstr>
      <vt:lpstr> Основные параметры бюджета  МО «Анастасиевское сельское поселение» за 2017 год  (тыс.рублей)</vt:lpstr>
      <vt:lpstr>Структура доходов бюджета Анастасиевского сельского поселения за 2017 год</vt:lpstr>
      <vt:lpstr>Общий  объем доходов бюджета Анастасиевского сельского поселения  за 2017 год – 22 315,8 тыс. рублей Налоговые и неналоговые доходы – 9 613,6 тыс. рублей, Безвозмездные поступления – 12 702,2 тыс. рублей.</vt:lpstr>
      <vt:lpstr>Слайд 6</vt:lpstr>
      <vt:lpstr>Динамика поступления дотации на выравнивание бюджетной обеспеченности за 2014-2017 гг</vt:lpstr>
      <vt:lpstr>Динамика расходов бюджета Анастасиевского сельского поселения на реализацию муниципальных целевых программ</vt:lpstr>
      <vt:lpstr>Расходы  бюджета Анастасиевского сельского поселения за 2016 год по программным и непрограммным направлениям деятельности – всего 13 800,1 тыс. рублей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61</cp:revision>
  <dcterms:created xsi:type="dcterms:W3CDTF">2017-03-28T12:01:37Z</dcterms:created>
  <dcterms:modified xsi:type="dcterms:W3CDTF">2018-01-19T08:02:52Z</dcterms:modified>
</cp:coreProperties>
</file>