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15" r:id="rId1"/>
  </p:sldMasterIdLst>
  <p:notesMasterIdLst>
    <p:notesMasterId r:id="rId10"/>
  </p:notesMasterIdLst>
  <p:sldIdLst>
    <p:sldId id="415" r:id="rId2"/>
    <p:sldId id="416" r:id="rId3"/>
    <p:sldId id="417" r:id="rId4"/>
    <p:sldId id="420" r:id="rId5"/>
    <p:sldId id="421" r:id="rId6"/>
    <p:sldId id="424" r:id="rId7"/>
    <p:sldId id="422" r:id="rId8"/>
    <p:sldId id="42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704"/>
    <a:srgbClr val="D9ECFB"/>
    <a:srgbClr val="003399"/>
    <a:srgbClr val="097DE7"/>
    <a:srgbClr val="800000"/>
    <a:srgbClr val="BB0905"/>
    <a:srgbClr val="A50021"/>
    <a:srgbClr val="ABE0FB"/>
    <a:srgbClr val="FCE7AA"/>
    <a:srgbClr val="FBE1E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84" autoAdjust="0"/>
    <p:restoredTop sz="94689" autoAdjust="0"/>
  </p:normalViewPr>
  <p:slideViewPr>
    <p:cSldViewPr>
      <p:cViewPr>
        <p:scale>
          <a:sx n="75" d="100"/>
          <a:sy n="75" d="100"/>
        </p:scale>
        <p:origin x="-2664" y="-8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10"/>
      <c:rAngAx val="1"/>
    </c:view3D>
    <c:backWall>
      <c:spPr>
        <a:solidFill>
          <a:schemeClr val="bg1">
            <a:lumMod val="95000"/>
          </a:schemeClr>
        </a:solidFill>
      </c:spPr>
    </c:backWall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Pt>
            <c:idx val="0"/>
            <c:spPr>
              <a:solidFill>
                <a:srgbClr val="92D050"/>
              </a:solidFill>
              <a:ln>
                <a:solidFill>
                  <a:schemeClr val="accent1"/>
                </a:solidFill>
              </a:ln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1"/>
            <c:spPr>
              <a:solidFill>
                <a:srgbClr val="097DE7"/>
              </a:solidFill>
              <a:ln>
                <a:solidFill>
                  <a:schemeClr val="accent1"/>
                </a:solidFill>
              </a:ln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0"/>
                  <c:y val="-3.7986693291250859E-2"/>
                </c:manualLayout>
              </c:layout>
              <c:numFmt formatCode="_-* #,##0.00_р_._-;\-* #,##0.00_р_._-;_-* &quot;-&quot;??_р_._-;_-@_-" sourceLinked="0"/>
              <c:spPr>
                <a:effectLst>
                  <a:outerShdw dist="50800" sx="1000" sy="1000" algn="ctr" rotWithShape="0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2500" b="1" i="1" baseline="0">
                      <a:solidFill>
                        <a:srgbClr val="FF0000"/>
                      </a:solidFill>
                      <a:latin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6.6472779004441958E-3"/>
                  <c:y val="-2.5324462194167237E-2"/>
                </c:manualLayout>
              </c:layout>
              <c:numFmt formatCode="_-* #,##0.00_р_._-;\-* #,##0.00_р_._-;_-* &quot;-&quot;??_р_._-;_-@_-" sourceLinked="0"/>
              <c:spPr>
                <a:effectLst>
                  <a:outerShdw dist="50800" sx="1000" sy="1000" algn="ctr" rotWithShape="0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2500" b="1" i="1" baseline="0">
                      <a:solidFill>
                        <a:srgbClr val="FF0000"/>
                      </a:solidFill>
                      <a:latin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numFmt formatCode="_-* #,##0.00_р_._-;\-* #,##0.00_р_._-;_-* &quot;-&quot;??_р_._-;_-@_-" sourceLinked="0"/>
              <c:spPr>
                <a:effectLst>
                  <a:outerShdw dist="50800" sx="1000" sy="1000" algn="ctr" rotWithShape="0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2500" b="1" i="1" baseline="0">
                      <a:solidFill>
                        <a:srgbClr val="FF0000"/>
                      </a:solidFill>
                      <a:latin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3"/>
              <c:numFmt formatCode="_-* #,##0.00_р_._-;\-* #,##0.00_р_._-;_-* &quot;-&quot;??_р_._-;_-@_-" sourceLinked="0"/>
              <c:spPr>
                <a:effectLst>
                  <a:outerShdw dist="50800" sx="1000" sy="1000" algn="ctr" rotWithShape="0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2500" b="1" i="1" baseline="0">
                      <a:solidFill>
                        <a:srgbClr val="FF0000"/>
                      </a:solidFill>
                      <a:latin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elete val="1"/>
          </c:dLbls>
          <c:cat>
            <c:strRef>
              <c:f>Лист1!$A$2:$A$3</c:f>
              <c:strCache>
                <c:ptCount val="2"/>
                <c:pt idx="0">
                  <c:v>Факт за 2015 год</c:v>
                </c:pt>
                <c:pt idx="1">
                  <c:v>Факт за 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13804.1</c:v>
                </c:pt>
                <c:pt idx="1">
                  <c:v>12696.9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год2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Факт за 2015 год</c:v>
                </c:pt>
                <c:pt idx="1">
                  <c:v>Факт за 2016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</c:numCache>
            </c:numRef>
          </c:val>
        </c:ser>
        <c:shape val="cylinder"/>
        <c:axId val="84007168"/>
        <c:axId val="84013056"/>
        <c:axId val="83395008"/>
      </c:bar3DChart>
      <c:catAx>
        <c:axId val="84007168"/>
        <c:scaling>
          <c:orientation val="minMax"/>
        </c:scaling>
        <c:axPos val="b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ru-RU"/>
          </a:p>
        </c:txPr>
        <c:crossAx val="84013056"/>
        <c:crosses val="autoZero"/>
        <c:auto val="1"/>
        <c:lblAlgn val="ctr"/>
        <c:lblOffset val="100"/>
      </c:catAx>
      <c:valAx>
        <c:axId val="84013056"/>
        <c:scaling>
          <c:orientation val="minMax"/>
          <c:max val="16000"/>
          <c:min val="2000"/>
        </c:scaling>
        <c:axPos val="l"/>
        <c:majorGridlines/>
        <c:numFmt formatCode="_-* #,##0.00_р_._-;\-* #,##0.00_р_._-;_-* &quot;-&quot;??_р_._-;_-@_-" sourceLinked="0"/>
        <c:tickLblPos val="nextTo"/>
        <c:txPr>
          <a:bodyPr/>
          <a:lstStyle/>
          <a:p>
            <a:pPr>
              <a:defRPr b="1" i="0" strike="noStrike" baseline="0">
                <a:solidFill>
                  <a:schemeClr val="tx1"/>
                </a:solidFill>
                <a:latin typeface="Times New Roman" pitchFamily="18" charset="0"/>
              </a:defRPr>
            </a:pPr>
            <a:endParaRPr lang="ru-RU"/>
          </a:p>
        </c:txPr>
        <c:crossAx val="84007168"/>
        <c:crosses val="autoZero"/>
        <c:crossBetween val="between"/>
        <c:majorUnit val="2000"/>
      </c:valAx>
      <c:serAx>
        <c:axId val="83395008"/>
        <c:scaling>
          <c:orientation val="minMax"/>
        </c:scaling>
        <c:delete val="1"/>
        <c:axPos val="b"/>
        <c:tickLblPos val="none"/>
        <c:crossAx val="84013056"/>
        <c:crosses val="autoZero"/>
      </c:ser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10"/>
      <c:rAngAx val="1"/>
    </c:view3D>
    <c:backWall>
      <c:spPr>
        <a:solidFill>
          <a:schemeClr val="bg1">
            <a:lumMod val="95000"/>
          </a:schemeClr>
        </a:solidFill>
      </c:spPr>
    </c:backWall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ln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Pt>
            <c:idx val="0"/>
            <c:spPr>
              <a:solidFill>
                <a:srgbClr val="92D050"/>
              </a:solidFill>
              <a:ln>
                <a:solidFill>
                  <a:schemeClr val="accent1"/>
                </a:solidFill>
              </a:ln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1"/>
            <c:spPr>
              <a:solidFill>
                <a:srgbClr val="097DE7"/>
              </a:solidFill>
              <a:ln>
                <a:solidFill>
                  <a:schemeClr val="accent1"/>
                </a:solidFill>
              </a:ln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0"/>
                  <c:y val="-3.2921800852417415E-2"/>
                </c:manualLayout>
              </c:layout>
              <c:numFmt formatCode="_-* #,##0.00_р_._-;\-* #,##0.00_р_._-;_-* &quot;-&quot;??_р_._-;_-@_-" sourceLinked="0"/>
              <c:spPr>
                <a:effectLst>
                  <a:outerShdw dist="50800" sx="1000" sy="1000" algn="ctr" rotWithShape="0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2500" b="1" i="1" baseline="0">
                      <a:solidFill>
                        <a:srgbClr val="FF0000"/>
                      </a:solidFill>
                      <a:latin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1.4956375275999427E-2"/>
                  <c:y val="-2.2792015974750536E-2"/>
                </c:manualLayout>
              </c:layout>
              <c:numFmt formatCode="_-* #,##0.00_р_._-;\-* #,##0.00_р_._-;_-* &quot;-&quot;??_р_._-;_-@_-" sourceLinked="0"/>
              <c:spPr>
                <a:effectLst>
                  <a:outerShdw dist="50800" sx="1000" sy="1000" algn="ctr" rotWithShape="0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2500" b="1" i="1" baseline="0">
                      <a:solidFill>
                        <a:srgbClr val="FF0000"/>
                      </a:solidFill>
                      <a:latin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numFmt formatCode="_-* #,##0.00_р_._-;\-* #,##0.00_р_._-;_-* &quot;-&quot;??_р_._-;_-@_-" sourceLinked="0"/>
              <c:spPr>
                <a:effectLst>
                  <a:outerShdw dist="50800" sx="1000" sy="1000" algn="ctr" rotWithShape="0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2500" b="1" i="1" baseline="0">
                      <a:solidFill>
                        <a:srgbClr val="FF0000"/>
                      </a:solidFill>
                      <a:latin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3"/>
              <c:numFmt formatCode="_-* #,##0.00_р_._-;\-* #,##0.00_р_._-;_-* &quot;-&quot;??_р_._-;_-@_-" sourceLinked="0"/>
              <c:spPr>
                <a:effectLst>
                  <a:outerShdw dist="50800" sx="1000" sy="1000" algn="ctr" rotWithShape="0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2500" b="1" i="1" baseline="0">
                      <a:solidFill>
                        <a:srgbClr val="FF0000"/>
                      </a:solidFill>
                      <a:latin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elete val="1"/>
          </c:dLbls>
          <c:cat>
            <c:strRef>
              <c:f>Лист1!$A$2:$A$3</c:f>
              <c:strCache>
                <c:ptCount val="2"/>
                <c:pt idx="0">
                  <c:v>Факт за 2015 год</c:v>
                </c:pt>
                <c:pt idx="1">
                  <c:v>Факт за 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9492.2000000000007</c:v>
                </c:pt>
                <c:pt idx="1">
                  <c:v>8663.2999999999938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год2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Факт за 2015 год</c:v>
                </c:pt>
                <c:pt idx="1">
                  <c:v>Факт за 2016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</c:numCache>
            </c:numRef>
          </c:val>
        </c:ser>
        <c:shape val="cylinder"/>
        <c:axId val="101617664"/>
        <c:axId val="101619200"/>
        <c:axId val="99594240"/>
      </c:bar3DChart>
      <c:catAx>
        <c:axId val="101617664"/>
        <c:scaling>
          <c:orientation val="minMax"/>
        </c:scaling>
        <c:axPos val="b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ru-RU"/>
          </a:p>
        </c:txPr>
        <c:crossAx val="101619200"/>
        <c:crosses val="autoZero"/>
        <c:auto val="1"/>
        <c:lblAlgn val="ctr"/>
        <c:lblOffset val="100"/>
      </c:catAx>
      <c:valAx>
        <c:axId val="101619200"/>
        <c:scaling>
          <c:orientation val="minMax"/>
          <c:max val="10000"/>
          <c:min val="2000"/>
        </c:scaling>
        <c:axPos val="l"/>
        <c:majorGridlines/>
        <c:numFmt formatCode="_-* #,##0.00_р_._-;\-* #,##0.00_р_._-;_-* &quot;-&quot;??_р_._-;_-@_-" sourceLinked="0"/>
        <c:tickLblPos val="nextTo"/>
        <c:txPr>
          <a:bodyPr/>
          <a:lstStyle/>
          <a:p>
            <a:pPr>
              <a:defRPr b="1" i="0" strike="noStrike" baseline="0">
                <a:solidFill>
                  <a:schemeClr val="tx1"/>
                </a:solidFill>
                <a:latin typeface="Times New Roman" pitchFamily="18" charset="0"/>
              </a:defRPr>
            </a:pPr>
            <a:endParaRPr lang="ru-RU"/>
          </a:p>
        </c:txPr>
        <c:crossAx val="101617664"/>
        <c:crosses val="autoZero"/>
        <c:crossBetween val="between"/>
        <c:majorUnit val="2000"/>
        <c:minorUnit val="50"/>
      </c:valAx>
      <c:serAx>
        <c:axId val="99594240"/>
        <c:scaling>
          <c:orientation val="minMax"/>
        </c:scaling>
        <c:delete val="1"/>
        <c:axPos val="b"/>
        <c:tickLblPos val="none"/>
        <c:crossAx val="101619200"/>
        <c:crosses val="autoZero"/>
      </c:ser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10"/>
      <c:rAngAx val="1"/>
    </c:view3D>
    <c:sideWall>
      <c:spPr>
        <a:scene3d>
          <a:camera prst="orthographicFront"/>
          <a:lightRig rig="threePt" dir="t"/>
        </a:scene3d>
        <a:sp3d/>
      </c:spPr>
    </c:sideWall>
    <c:backWall>
      <c:spPr>
        <a:solidFill>
          <a:schemeClr val="bg1">
            <a:lumMod val="95000"/>
          </a:schemeClr>
        </a:solidFill>
      </c:spPr>
    </c:backWall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0"/>
            <c:spPr>
              <a:solidFill>
                <a:srgbClr val="92D050"/>
              </a:solidFill>
              <a:ln>
                <a:solidFill>
                  <a:schemeClr val="accent1"/>
                </a:solidFill>
              </a:ln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1"/>
            <c:spPr>
              <a:solidFill>
                <a:srgbClr val="097DE7"/>
              </a:solidFill>
              <a:ln>
                <a:solidFill>
                  <a:schemeClr val="accent1"/>
                </a:solidFill>
              </a:ln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0"/>
                  <c:y val="-4.0519139510667566E-2"/>
                </c:manualLayout>
              </c:layout>
              <c:numFmt formatCode="_-* #,##0.00_р_._-;\-* #,##0.00_р_._-;_-* &quot;-&quot;??_р_._-;_-@_-" sourceLinked="0"/>
              <c:spPr>
                <a:effectLst>
                  <a:outerShdw dist="50800" sx="1000" sy="1000" algn="ctr" rotWithShape="0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2500" b="1" i="1" baseline="0">
                      <a:solidFill>
                        <a:srgbClr val="FF0000"/>
                      </a:solidFill>
                      <a:latin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1.6618194751110487E-3"/>
                  <c:y val="-3.5454247071834179E-2"/>
                </c:manualLayout>
              </c:layout>
              <c:numFmt formatCode="_-* #,##0.00_р_._-;\-* #,##0.00_р_._-;_-* &quot;-&quot;??_р_._-;_-@_-" sourceLinked="0"/>
              <c:spPr>
                <a:effectLst>
                  <a:outerShdw dist="50800" sx="1000" sy="1000" algn="ctr" rotWithShape="0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2500" b="1" i="1" baseline="0">
                      <a:solidFill>
                        <a:srgbClr val="FF0000"/>
                      </a:solidFill>
                      <a:latin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numFmt formatCode="_-* #,##0.00_р_._-;\-* #,##0.00_р_._-;_-* &quot;-&quot;??_р_._-;_-@_-" sourceLinked="0"/>
              <c:spPr>
                <a:effectLst>
                  <a:outerShdw dist="50800" sx="1000" sy="1000" algn="ctr" rotWithShape="0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2500" b="1" i="1" baseline="0">
                      <a:solidFill>
                        <a:srgbClr val="FF0000"/>
                      </a:solidFill>
                      <a:latin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3"/>
              <c:numFmt formatCode="_-* #,##0.00_р_._-;\-* #,##0.00_р_._-;_-* &quot;-&quot;??_р_._-;_-@_-" sourceLinked="0"/>
              <c:spPr>
                <a:effectLst>
                  <a:outerShdw dist="50800" sx="1000" sy="1000" algn="ctr" rotWithShape="0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2500" b="1" i="1" baseline="0">
                      <a:solidFill>
                        <a:srgbClr val="FF0000"/>
                      </a:solidFill>
                      <a:latin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elete val="1"/>
          </c:dLbls>
          <c:cat>
            <c:strRef>
              <c:f>Лист1!$A$2:$A$3</c:f>
              <c:strCache>
                <c:ptCount val="2"/>
                <c:pt idx="0">
                  <c:v>Факт за 2015 год</c:v>
                </c:pt>
                <c:pt idx="1">
                  <c:v>Факт за 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4311.9000000000005</c:v>
                </c:pt>
                <c:pt idx="1">
                  <c:v>4033.6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год2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Факт за 2015 год</c:v>
                </c:pt>
                <c:pt idx="1">
                  <c:v>Факт за 2016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</c:numCache>
            </c:numRef>
          </c:val>
        </c:ser>
        <c:shape val="cylinder"/>
        <c:axId val="107502208"/>
        <c:axId val="107524480"/>
        <c:axId val="101634496"/>
      </c:bar3DChart>
      <c:catAx>
        <c:axId val="107502208"/>
        <c:scaling>
          <c:orientation val="minMax"/>
        </c:scaling>
        <c:axPos val="b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ru-RU"/>
          </a:p>
        </c:txPr>
        <c:crossAx val="107524480"/>
        <c:crosses val="autoZero"/>
        <c:auto val="1"/>
        <c:lblAlgn val="ctr"/>
        <c:lblOffset val="100"/>
      </c:catAx>
      <c:valAx>
        <c:axId val="107524480"/>
        <c:scaling>
          <c:orientation val="minMax"/>
          <c:max val="5000"/>
          <c:min val="1000"/>
        </c:scaling>
        <c:axPos val="l"/>
        <c:majorGridlines/>
        <c:numFmt formatCode="_-* #,##0.00_р_._-;\-* #,##0.00_р_._-;_-* &quot;-&quot;??_р_._-;_-@_-" sourceLinked="0"/>
        <c:tickLblPos val="nextTo"/>
        <c:txPr>
          <a:bodyPr/>
          <a:lstStyle/>
          <a:p>
            <a:pPr>
              <a:defRPr b="1" i="0" strike="noStrike" baseline="0">
                <a:solidFill>
                  <a:schemeClr val="tx1"/>
                </a:solidFill>
                <a:latin typeface="Times New Roman" pitchFamily="18" charset="0"/>
              </a:defRPr>
            </a:pPr>
            <a:endParaRPr lang="ru-RU"/>
          </a:p>
        </c:txPr>
        <c:crossAx val="107502208"/>
        <c:crosses val="autoZero"/>
        <c:crossBetween val="between"/>
        <c:majorUnit val="1000"/>
        <c:minorUnit val="50"/>
      </c:valAx>
      <c:serAx>
        <c:axId val="101634496"/>
        <c:scaling>
          <c:orientation val="minMax"/>
        </c:scaling>
        <c:delete val="1"/>
        <c:axPos val="b"/>
        <c:tickLblPos val="none"/>
        <c:crossAx val="107524480"/>
        <c:crosses val="autoZero"/>
      </c:ser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10"/>
      <c:rAngAx val="1"/>
    </c:view3D>
    <c:sideWall>
      <c:spPr>
        <a:noFill/>
      </c:spPr>
    </c:sideWall>
    <c:backWall>
      <c:spPr>
        <a:solidFill>
          <a:schemeClr val="bg1">
            <a:lumMod val="95000"/>
          </a:schemeClr>
        </a:solidFill>
      </c:spPr>
    </c:backWall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0"/>
            <c:spPr>
              <a:solidFill>
                <a:srgbClr val="92D050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1"/>
            <c:spPr>
              <a:solidFill>
                <a:srgbClr val="097DE7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8.3090973755552532E-3"/>
                  <c:y val="-6.5843601704834831E-2"/>
                </c:manualLayout>
              </c:layout>
              <c:numFmt formatCode="_-* #,##0.00_р_._-;\-* #,##0.00_р_._-;_-* &quot;-&quot;??_р_._-;_-@_-" sourceLinked="0"/>
              <c:spPr>
                <a:effectLst>
                  <a:outerShdw dist="50800" sx="1000" sy="1000" algn="ctr" rotWithShape="0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2500" b="1" i="1" baseline="0">
                      <a:solidFill>
                        <a:srgbClr val="FF0000"/>
                      </a:solidFill>
                      <a:latin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1.6618194751110489E-2"/>
                  <c:y val="-4.0519139510667566E-2"/>
                </c:manualLayout>
              </c:layout>
              <c:numFmt formatCode="_-* #,##0.00_р_._-;\-* #,##0.00_р_._-;_-* &quot;-&quot;??_р_._-;_-@_-" sourceLinked="0"/>
              <c:spPr>
                <a:effectLst>
                  <a:outerShdw dist="50800" sx="1000" sy="1000" algn="ctr" rotWithShape="0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2500" b="1" i="1" baseline="0">
                      <a:solidFill>
                        <a:srgbClr val="FF0000"/>
                      </a:solidFill>
                      <a:latin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numFmt formatCode="_-* #,##0.00_р_._-;\-* #,##0.00_р_._-;_-* &quot;-&quot;??_р_._-;_-@_-" sourceLinked="0"/>
              <c:spPr>
                <a:effectLst>
                  <a:outerShdw dist="50800" sx="1000" sy="1000" algn="ctr" rotWithShape="0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2500" b="1" i="1" baseline="0">
                      <a:solidFill>
                        <a:srgbClr val="FF0000"/>
                      </a:solidFill>
                      <a:latin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3"/>
              <c:numFmt formatCode="_-* #,##0.00_р_._-;\-* #,##0.00_р_._-;_-* &quot;-&quot;??_р_._-;_-@_-" sourceLinked="0"/>
              <c:spPr>
                <a:effectLst>
                  <a:outerShdw dist="50800" sx="1000" sy="1000" algn="ctr" rotWithShape="0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2500" b="1" i="1" baseline="0">
                      <a:solidFill>
                        <a:srgbClr val="FF0000"/>
                      </a:solidFill>
                      <a:latin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elete val="1"/>
          </c:dLbls>
          <c:cat>
            <c:strRef>
              <c:f>Лист1!$A$2:$A$3</c:f>
              <c:strCache>
                <c:ptCount val="2"/>
                <c:pt idx="0">
                  <c:v>Факт за 2015 год</c:v>
                </c:pt>
                <c:pt idx="1">
                  <c:v>Факт за 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13140.4</c:v>
                </c:pt>
                <c:pt idx="1">
                  <c:v>13800.1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год2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Факт за 2015 год</c:v>
                </c:pt>
                <c:pt idx="1">
                  <c:v>Факт за 2016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</c:numCache>
            </c:numRef>
          </c:val>
        </c:ser>
        <c:shape val="cylinder"/>
        <c:axId val="101309440"/>
        <c:axId val="108270336"/>
        <c:axId val="102736768"/>
      </c:bar3DChart>
      <c:catAx>
        <c:axId val="101309440"/>
        <c:scaling>
          <c:orientation val="minMax"/>
        </c:scaling>
        <c:axPos val="b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ru-RU"/>
          </a:p>
        </c:txPr>
        <c:crossAx val="108270336"/>
        <c:crosses val="autoZero"/>
        <c:auto val="1"/>
        <c:lblAlgn val="ctr"/>
        <c:lblOffset val="100"/>
      </c:catAx>
      <c:valAx>
        <c:axId val="108270336"/>
        <c:scaling>
          <c:orientation val="minMax"/>
          <c:max val="16000"/>
          <c:min val="2000"/>
        </c:scaling>
        <c:axPos val="l"/>
        <c:majorGridlines/>
        <c:numFmt formatCode="_-* #,##0.00_р_._-;\-* #,##0.00_р_._-;_-* &quot;-&quot;??_р_._-;_-@_-" sourceLinked="0"/>
        <c:tickLblPos val="nextTo"/>
        <c:spPr>
          <a:ln w="9525"/>
        </c:spPr>
        <c:txPr>
          <a:bodyPr/>
          <a:lstStyle/>
          <a:p>
            <a:pPr>
              <a:defRPr b="1" i="0" strike="noStrike" baseline="0">
                <a:solidFill>
                  <a:schemeClr val="tx1"/>
                </a:solidFill>
                <a:latin typeface="Times New Roman" pitchFamily="18" charset="0"/>
              </a:defRPr>
            </a:pPr>
            <a:endParaRPr lang="ru-RU"/>
          </a:p>
        </c:txPr>
        <c:crossAx val="101309440"/>
        <c:crosses val="autoZero"/>
        <c:crossBetween val="between"/>
        <c:majorUnit val="2000"/>
        <c:minorUnit val="20"/>
      </c:valAx>
      <c:serAx>
        <c:axId val="102736768"/>
        <c:scaling>
          <c:orientation val="minMax"/>
        </c:scaling>
        <c:delete val="1"/>
        <c:axPos val="b"/>
        <c:tickLblPos val="none"/>
        <c:crossAx val="108270336"/>
        <c:crosses val="autoZero"/>
      </c:serAx>
      <c:spPr>
        <a:effectLst>
          <a:outerShdw dist="50800" dir="5400000" algn="ctr" rotWithShape="0">
            <a:srgbClr val="000000">
              <a:alpha val="43137"/>
            </a:srgbClr>
          </a:outerShdw>
        </a:effectLst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autoTitleDeleted val="1"/>
    <c:view3D>
      <c:rotX val="10"/>
      <c:rAngAx val="1"/>
    </c:view3D>
    <c:sideWall>
      <c:spPr>
        <a:ln>
          <a:noFill/>
        </a:ln>
        <a:scene3d>
          <a:camera prst="orthographicFront"/>
          <a:lightRig rig="threePt" dir="t"/>
        </a:scene3d>
        <a:sp3d/>
      </c:spPr>
    </c:sideWall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</c:spPr>
          <c:dPt>
            <c:idx val="0"/>
            <c:spPr>
              <a:solidFill>
                <a:srgbClr val="92D050"/>
              </a:solidFill>
              <a:ln>
                <a:solidFill>
                  <a:prstClr val="white">
                    <a:lumMod val="50000"/>
                  </a:prstClr>
                </a:solidFill>
              </a:ln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 w="0" h="0"/>
                <a:contourClr>
                  <a:srgbClr val="000000"/>
                </a:contourClr>
              </a:sp3d>
            </c:spPr>
          </c:dPt>
          <c:dPt>
            <c:idx val="1"/>
            <c:spPr>
              <a:solidFill>
                <a:srgbClr val="097DE7"/>
              </a:solidFill>
              <a:ln>
                <a:solidFill>
                  <a:prstClr val="white">
                    <a:lumMod val="50000"/>
                  </a:prstClr>
                </a:solidFill>
              </a:ln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rtDeco"/>
                <a:bevelB/>
                <a:contourClr>
                  <a:srgbClr val="000000"/>
                </a:contourClr>
              </a:sp3d>
            </c:spPr>
          </c:dPt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1154.8</c:v>
                </c:pt>
                <c:pt idx="1">
                  <c:v>1276.7</c:v>
                </c:pt>
              </c:numCache>
            </c:numRef>
          </c:val>
        </c:ser>
        <c:shape val="cylinder"/>
        <c:axId val="112779648"/>
        <c:axId val="112781184"/>
        <c:axId val="0"/>
      </c:bar3DChart>
      <c:catAx>
        <c:axId val="112779648"/>
        <c:scaling>
          <c:orientation val="minMax"/>
        </c:scaling>
        <c:axPos val="b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endParaRPr lang="ru-RU"/>
          </a:p>
        </c:txPr>
        <c:crossAx val="112781184"/>
        <c:crosses val="autoZero"/>
        <c:auto val="1"/>
        <c:lblAlgn val="ctr"/>
        <c:lblOffset val="100"/>
      </c:catAx>
      <c:valAx>
        <c:axId val="112781184"/>
        <c:scaling>
          <c:orientation val="minMax"/>
          <c:max val="1200"/>
          <c:min val="200"/>
        </c:scaling>
        <c:axPos val="l"/>
        <c:majorGridlines>
          <c:spPr>
            <a:ln>
              <a:noFill/>
            </a:ln>
          </c:spPr>
        </c:majorGridlines>
        <c:numFmt formatCode="_-* #,##0.00_р_._-;\-* #,##0.00_р_._-;_-* &quot;-&quot;??_р_._-;_-@_-" sourceLinked="0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779648"/>
        <c:crosses val="autoZero"/>
        <c:crossBetween val="between"/>
        <c:majorUnit val="200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sideWall>
      <c:spPr>
        <a:noFill/>
        <a:ln>
          <a:noFill/>
        </a:ln>
      </c:spPr>
    </c:sideWall>
    <c:backWall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7.8530062214445417E-2"/>
          <c:y val="6.1212977086994733E-2"/>
          <c:w val="0.90603783902012269"/>
          <c:h val="0.83508065162779721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92D050"/>
            </a:solidFill>
            <a:ln>
              <a:solidFill>
                <a:prstClr val="white">
                  <a:lumMod val="50000"/>
                </a:prstClr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rtDeco"/>
              <a:contourClr>
                <a:srgbClr val="000000"/>
              </a:contourClr>
            </a:sp3d>
          </c:spPr>
          <c:dPt>
            <c:idx val="1"/>
            <c:spPr>
              <a:solidFill>
                <a:srgbClr val="097DE7"/>
              </a:solidFill>
              <a:ln>
                <a:solidFill>
                  <a:prstClr val="white">
                    <a:lumMod val="50000"/>
                  </a:prstClr>
                </a:solidFill>
              </a:ln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rtDeco"/>
                <a:contourClr>
                  <a:srgbClr val="000000"/>
                </a:contourClr>
              </a:sp3d>
            </c:spPr>
          </c:dPt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5951.2</c:v>
                </c:pt>
                <c:pt idx="1">
                  <c:v>6437.2</c:v>
                </c:pt>
              </c:numCache>
            </c:numRef>
          </c:val>
        </c:ser>
        <c:shape val="cylinder"/>
        <c:axId val="108278912"/>
        <c:axId val="108280832"/>
        <c:axId val="0"/>
      </c:bar3DChart>
      <c:catAx>
        <c:axId val="108278912"/>
        <c:scaling>
          <c:orientation val="minMax"/>
        </c:scaling>
        <c:axPos val="b"/>
        <c:tickLblPos val="nextTo"/>
        <c:txPr>
          <a:bodyPr/>
          <a:lstStyle/>
          <a:p>
            <a:pPr>
              <a:defRPr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8280832"/>
        <c:crosses val="autoZero"/>
        <c:auto val="1"/>
        <c:lblAlgn val="ctr"/>
        <c:lblOffset val="100"/>
      </c:catAx>
      <c:valAx>
        <c:axId val="108280832"/>
        <c:scaling>
          <c:orientation val="minMax"/>
          <c:max val="8000"/>
          <c:min val="2000"/>
        </c:scaling>
        <c:axPos val="l"/>
        <c:majorGridlines/>
        <c:numFmt formatCode="_-* #,##0.00_р_._-;\-* #,##0.00_р_._-;_-* &quot;-&quot;??_р_._-;_-@_-" sourceLinked="0"/>
        <c:tickLblPos val="nextTo"/>
        <c:txPr>
          <a:bodyPr/>
          <a:lstStyle/>
          <a:p>
            <a:pPr>
              <a:defRPr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8278912"/>
        <c:crosses val="autoZero"/>
        <c:crossBetween val="between"/>
        <c:majorUnit val="1000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0.2743</cdr:x>
      <cdr:y>0.07038</cdr:y>
    </cdr:from>
    <cdr:to>
      <cdr:x>0.48958</cdr:x>
      <cdr:y>0.33658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57412" y="298441"/>
          <a:ext cx="1771656" cy="1128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0.35243</cdr:x>
      <cdr:y>0.15462</cdr:y>
    </cdr:from>
    <cdr:to>
      <cdr:x>0.46354</cdr:x>
      <cdr:y>0.37027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900354" y="65563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5 951,2</a:t>
          </a:r>
          <a:endParaRPr lang="ru-RU" sz="2400" b="1" dirty="0">
            <a:solidFill>
              <a:srgbClr val="003399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0.67361</cdr:x>
      <cdr:y>0.10408</cdr:y>
    </cdr:from>
    <cdr:to>
      <cdr:x>0.8125</cdr:x>
      <cdr:y>0.31973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543560" y="441317"/>
          <a:ext cx="1143008" cy="9144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6 437,2</a:t>
          </a:r>
          <a:endParaRPr lang="ru-RU" sz="2400" b="1" dirty="0">
            <a:solidFill>
              <a:srgbClr val="003399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D7228-E1DA-4A40-B9DF-8058A3B0C0AA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9672A-0C21-4C6F-9F70-3B508E7A96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157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AB80F65-8B54-49C9-8ED1-0282A6420A16}" type="datetimeFigureOut">
              <a:rPr lang="ru-RU" smtClean="0"/>
              <a:pPr>
                <a:defRPr/>
              </a:pPr>
              <a:t>26.01.2017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804D2016-1FCC-4C53-A469-985B4D217A4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CFA42E-0A38-485A-9E46-6257D2C00E7F}" type="datetimeFigureOut">
              <a:rPr lang="ru-RU" smtClean="0"/>
              <a:pPr>
                <a:defRPr/>
              </a:pPr>
              <a:t>26.01.2017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D42FC-4E03-43EA-B632-57E6EB21D05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C856DD-25DB-4444-8480-CA25D30CBFFF}" type="datetimeFigureOut">
              <a:rPr lang="ru-RU" smtClean="0"/>
              <a:pPr>
                <a:defRPr/>
              </a:pPr>
              <a:t>26.01.2017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A7B65-41CC-4F8F-A4B2-49AF0BAE54A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AE3BB6-48DE-463F-A6E8-E5C4D17369C5}" type="datetimeFigureOut">
              <a:rPr lang="ru-RU" smtClean="0"/>
              <a:pPr>
                <a:defRPr/>
              </a:pPr>
              <a:t>26.01.2017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9DFA2-5801-4056-B2C4-D5AF4A2B79B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fld id="{C950A05F-7286-4D50-9DE1-02F669DC08B9}" type="datetimeFigureOut">
              <a:rPr lang="ru-RU" smtClean="0"/>
              <a:pPr>
                <a:defRPr/>
              </a:pPr>
              <a:t>26.01.2017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CD8C701A-DB64-4E7F-AEBB-D8D5C2A682E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026F3E-EA53-4D93-A11A-D2578F87500D}" type="datetimeFigureOut">
              <a:rPr lang="ru-RU" smtClean="0"/>
              <a:pPr>
                <a:defRPr/>
              </a:pPr>
              <a:t>26.01.2017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0B3C94-C7B4-4567-918A-3FD97C314F9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DD2684-F2DE-41F2-AF38-1143E5162313}" type="datetimeFigureOut">
              <a:rPr lang="ru-RU" smtClean="0"/>
              <a:pPr>
                <a:defRPr/>
              </a:pPr>
              <a:t>26.01.2017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8501EC-E816-4020-918A-F5DCCEDBA55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D2F65A-7641-4D35-8831-EF21521A6F81}" type="datetimeFigureOut">
              <a:rPr lang="ru-RU" smtClean="0"/>
              <a:pPr>
                <a:defRPr/>
              </a:pPr>
              <a:t>26.01.2017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0A109-FB46-4CCD-A31A-0C5C0C28C93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F914B1-B6D9-47CE-9CA2-9B5785FE29CD}" type="datetimeFigureOut">
              <a:rPr lang="ru-RU" smtClean="0"/>
              <a:pPr>
                <a:defRPr/>
              </a:pPr>
              <a:t>26.01.2017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D0B7F-9BCB-479B-BEF0-F893A494039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05F141-2AE1-402D-A757-723129475F27}" type="datetimeFigureOut">
              <a:rPr lang="ru-RU" smtClean="0"/>
              <a:pPr>
                <a:defRPr/>
              </a:pPr>
              <a:t>26.01.2017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7A1C61-D898-4CFF-8D0B-C88E9029F57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76AC8C-90CF-49B2-B0A6-2B48DC1E284D}" type="datetimeFigureOut">
              <a:rPr lang="ru-RU" smtClean="0"/>
              <a:pPr>
                <a:defRPr/>
              </a:pPr>
              <a:t>26.01.2017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E5B1F-123C-4DA4-BF2B-5889E4C8C67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EA01826-7EF6-437A-9711-DD374BF5104E}" type="datetimeFigureOut">
              <a:rPr lang="ru-RU" smtClean="0"/>
              <a:pPr>
                <a:defRPr/>
              </a:pPr>
              <a:t>26.01.2017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317944D-6087-4905-8358-6BDF509860B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6" r:id="rId1"/>
    <p:sldLayoutId id="2147484517" r:id="rId2"/>
    <p:sldLayoutId id="2147484518" r:id="rId3"/>
    <p:sldLayoutId id="2147484519" r:id="rId4"/>
    <p:sldLayoutId id="2147484520" r:id="rId5"/>
    <p:sldLayoutId id="2147484521" r:id="rId6"/>
    <p:sldLayoutId id="2147484522" r:id="rId7"/>
    <p:sldLayoutId id="2147484523" r:id="rId8"/>
    <p:sldLayoutId id="2147484524" r:id="rId9"/>
    <p:sldLayoutId id="2147484525" r:id="rId10"/>
    <p:sldLayoutId id="2147484526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8072462" cy="767008"/>
          </a:xfrm>
          <a:effectLst>
            <a:outerShdw blurRad="635000" dist="50800" dir="5400000" algn="ctr" rotWithShape="0">
              <a:srgbClr val="000000">
                <a:alpha val="43137"/>
              </a:srgb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BB0905"/>
                </a:solidFill>
                <a:latin typeface="Times New Roman" pitchFamily="18" charset="0"/>
              </a:rPr>
              <a:t>Поступление доходов </a:t>
            </a:r>
            <a:endParaRPr lang="ru-RU" sz="2800" dirty="0">
              <a:solidFill>
                <a:srgbClr val="BB0905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643050"/>
          <a:ext cx="7642226" cy="5014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7215206" y="1214422"/>
            <a:ext cx="1640164" cy="428628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kumimoji="0" lang="ru-RU" sz="22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8072462" cy="928694"/>
          </a:xfrm>
          <a:effectLst>
            <a:outerShdw blurRad="635000" dist="50800" dir="5400000" algn="ctr" rotWithShape="0">
              <a:srgbClr val="000000">
                <a:alpha val="43137"/>
              </a:srgb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Поступление </a:t>
            </a:r>
            <a:b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собственных доходов</a:t>
            </a:r>
            <a:endParaRPr lang="ru-RU" sz="2800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643050"/>
          <a:ext cx="7642226" cy="5014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7215206" y="1214422"/>
            <a:ext cx="1640164" cy="428628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kumimoji="0" lang="ru-RU" sz="22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8072462" cy="622992"/>
          </a:xfrm>
          <a:effectLst>
            <a:outerShdw blurRad="635000" dist="50800" dir="5400000" algn="ctr" rotWithShape="0">
              <a:srgbClr val="000000">
                <a:alpha val="43137"/>
              </a:srgb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Безвозмездные поступления</a:t>
            </a:r>
            <a:endParaRPr lang="ru-RU" sz="2800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643050"/>
          <a:ext cx="7642226" cy="5014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7215206" y="1214422"/>
            <a:ext cx="1640164" cy="428628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kumimoji="0" lang="ru-RU" sz="22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285728"/>
            <a:ext cx="7498080" cy="695000"/>
          </a:xfrm>
          <a:effectLst>
            <a:outerShdw blurRad="635000" dist="50800" dir="5400000" algn="ctr" rotWithShape="0">
              <a:srgbClr val="000000">
                <a:alpha val="43137"/>
              </a:srgb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Исполнение расходов </a:t>
            </a:r>
            <a:endParaRPr lang="ru-RU" sz="2800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643050"/>
          <a:ext cx="7642226" cy="5014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7215206" y="1214422"/>
            <a:ext cx="1640164" cy="428628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kumimoji="0" lang="ru-RU" sz="22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60648"/>
            <a:ext cx="8186766" cy="953774"/>
          </a:xfrm>
          <a:effectLst>
            <a:outerShdw blurRad="635000" dist="50800" dir="5400000" algn="ctr" rotWithShape="0">
              <a:srgbClr val="000000">
                <a:alpha val="43137"/>
              </a:srgb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ln w="11430"/>
                <a:solidFill>
                  <a:srgbClr val="920704"/>
                </a:solidFill>
                <a:latin typeface="Times New Roman" pitchFamily="18" charset="0"/>
                <a:cs typeface="Times New Roman" pitchFamily="18" charset="0"/>
              </a:rPr>
              <a:t>Структура исполнения расходов бюджета по отраслям за 2015 - 2016 годы</a:t>
            </a:r>
            <a:endParaRPr lang="ru-RU" sz="2800" i="1" dirty="0">
              <a:solidFill>
                <a:srgbClr val="92070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714348" y="1428736"/>
          <a:ext cx="7929619" cy="492592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5550732"/>
                <a:gridCol w="1233496"/>
                <a:gridCol w="1145391"/>
              </a:tblGrid>
              <a:tr h="470275">
                <a:tc>
                  <a:txBody>
                    <a:bodyPr/>
                    <a:lstStyle/>
                    <a:p>
                      <a:pPr algn="ctr"/>
                      <a:r>
                        <a:rPr lang="ru-RU" sz="2400" b="1" baseline="0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2400" b="1" baseline="0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baseline="0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2400" b="1" baseline="0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baseline="0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2400" b="1" baseline="0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6981">
                <a:tc>
                  <a:txBody>
                    <a:bodyPr/>
                    <a:lstStyle/>
                    <a:p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070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Общегосударственные вопросы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4 738,7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4 846,0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419369">
                <a:tc>
                  <a:txBody>
                    <a:bodyPr/>
                    <a:lstStyle/>
                    <a:p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070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Национальная оборона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164,7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171,8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21089">
                <a:tc>
                  <a:txBody>
                    <a:bodyPr/>
                    <a:lstStyle/>
                    <a:p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070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Национальная безопасность и правоохранительная деятельность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175,5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183,4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35048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070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1 180,0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1 604,5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0757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070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1 926,2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2 797,7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332487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Образование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6,5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4088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Культура,</a:t>
                      </a:r>
                      <a:r>
                        <a:rPr lang="ru-RU" sz="2000" b="1" baseline="0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кинематография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799,0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4 027,1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28117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 Социальная политика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105,4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110,0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4088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 Физическая культура и спорт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50,9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53,0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44088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13 140,4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</a:t>
                      </a:r>
                      <a:r>
                        <a:rPr lang="ru-RU" sz="20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800,1</a:t>
                      </a:r>
                      <a:endParaRPr lang="ru-RU" sz="20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7215206" y="1000108"/>
            <a:ext cx="1640164" cy="428628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2000" b="1" i="1" dirty="0" smtClean="0">
                <a:solidFill>
                  <a:srgbClr val="920704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kumimoji="0" lang="ru-RU" sz="2200" b="0" i="0" u="none" strike="noStrike" kern="1200" cap="none" spc="0" normalizeH="0" noProof="0" dirty="0">
              <a:ln>
                <a:noFill/>
              </a:ln>
              <a:solidFill>
                <a:srgbClr val="920704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86766" cy="953774"/>
          </a:xfrm>
          <a:effectLst>
            <a:outerShdw blurRad="635000" dist="50800" dir="5400000" algn="ctr" rotWithShape="0">
              <a:srgbClr val="000000">
                <a:alpha val="43137"/>
              </a:srgb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ln w="11430"/>
                <a:solidFill>
                  <a:srgbClr val="920704"/>
                </a:solidFill>
                <a:latin typeface="Times New Roman" pitchFamily="18" charset="0"/>
                <a:cs typeface="Times New Roman" pitchFamily="18" charset="0"/>
              </a:rPr>
              <a:t>«Программная» структура исполнения расходов за 2015 - 2016 годы</a:t>
            </a:r>
            <a:endParaRPr lang="ru-RU" sz="2800" i="1" dirty="0">
              <a:solidFill>
                <a:srgbClr val="92070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42910" y="1142984"/>
          <a:ext cx="8143932" cy="522182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5929354"/>
                <a:gridCol w="1143008"/>
                <a:gridCol w="1071570"/>
              </a:tblGrid>
              <a:tr h="336778">
                <a:tc>
                  <a:txBody>
                    <a:bodyPr/>
                    <a:lstStyle/>
                    <a:p>
                      <a:pPr algn="ctr"/>
                      <a:r>
                        <a:rPr lang="ru-RU" sz="1800" b="1" baseline="0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800" b="1" baseline="0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baseline="0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800" b="1" baseline="0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baseline="0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800" b="1" baseline="0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05744">
                <a:tc>
                  <a:txBody>
                    <a:bodyPr/>
                    <a:lstStyle/>
                    <a:p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070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Развитие муниципальной службы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4 708,5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4613,3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533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070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kumimoji="0" lang="ru-RU" sz="1600" b="1" kern="1200" baseline="0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общественного порядка и противодействие преступности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15,1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10,4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57751">
                <a:tc>
                  <a:txBody>
                    <a:bodyPr/>
                    <a:lstStyle/>
                    <a:p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070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kumimoji="0" lang="ru-RU" sz="1600" b="1" kern="1200" baseline="0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Защита населения и территории от чрезвычайных ситуаций, обеспечение пожарной безопасности и безопасности людей на водных объектах	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189,3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195,2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47912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kumimoji="0" lang="ru-RU" sz="1600" b="1" kern="1200" baseline="0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качественными жилищно-коммунальными услугами населения Анастасиевского сельского поселения	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1 912,0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2785,0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484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</a:t>
                      </a:r>
                      <a:r>
                        <a:rPr kumimoji="0" lang="ru-RU" sz="1600" b="1" kern="1200" baseline="0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транспортной системы	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1 163,2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1590,1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364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  <a:r>
                        <a:rPr kumimoji="0" lang="ru-RU" sz="1600" b="1" kern="1200" baseline="0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4 799,0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4027,1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4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  <a:r>
                        <a:rPr kumimoji="0" lang="ru-RU" sz="1600" b="1" kern="1200" baseline="0" dirty="0" err="1" smtClean="0">
                          <a:solidFill>
                            <a:srgbClr val="92070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Энергоэффективностьи</a:t>
                      </a:r>
                      <a:r>
                        <a:rPr kumimoji="0" lang="ru-RU" sz="1600" b="1" kern="1200" baseline="0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развитие энергетики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364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 </a:t>
                      </a:r>
                      <a:r>
                        <a:rPr kumimoji="0" lang="ru-RU" sz="1600" b="1" kern="1200" baseline="0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105,4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110,0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4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 </a:t>
                      </a:r>
                      <a:r>
                        <a:rPr kumimoji="0" lang="ru-RU" sz="1600" b="1" kern="1200" baseline="0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спорта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50,9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53,0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Непрограммное</a:t>
                      </a:r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направление расходов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194,9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411,0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008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13 140,4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</a:t>
                      </a:r>
                      <a:r>
                        <a:rPr lang="ru-RU" sz="1600" b="1" dirty="0" smtClean="0">
                          <a:solidFill>
                            <a:srgbClr val="92070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800,1</a:t>
                      </a:r>
                      <a:endParaRPr lang="ru-RU" sz="1600" b="1" dirty="0">
                        <a:solidFill>
                          <a:srgbClr val="92070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7215206" y="714356"/>
            <a:ext cx="1640164" cy="428628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2000" b="1" i="1" dirty="0" smtClean="0">
                <a:solidFill>
                  <a:srgbClr val="920704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kumimoji="0" lang="ru-RU" sz="2200" b="0" i="0" u="none" strike="noStrike" kern="1200" cap="none" spc="0" normalizeH="0" noProof="0" dirty="0">
              <a:ln>
                <a:noFill/>
              </a:ln>
              <a:solidFill>
                <a:srgbClr val="920704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920704"/>
                </a:solidFill>
              </a:rPr>
              <a:t>Расходы на содержание </a:t>
            </a:r>
            <a:r>
              <a:rPr lang="ru-RU" sz="2900" b="1" dirty="0" smtClean="0">
                <a:solidFill>
                  <a:srgbClr val="920704"/>
                </a:solidFill>
              </a:rPr>
              <a:t>автомобильных</a:t>
            </a:r>
            <a:r>
              <a:rPr lang="ru-RU" sz="2800" b="1" dirty="0" smtClean="0">
                <a:solidFill>
                  <a:srgbClr val="920704"/>
                </a:solidFill>
              </a:rPr>
              <a:t> дорог общего пользования местного значения  </a:t>
            </a:r>
            <a:endParaRPr lang="ru-RU" sz="2800" b="1" dirty="0">
              <a:solidFill>
                <a:srgbClr val="920704"/>
              </a:solidFill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785786" y="1285860"/>
            <a:ext cx="8136904" cy="864095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 smtClean="0">
                <a:solidFill>
                  <a:srgbClr val="920704"/>
                </a:solidFill>
                <a:cs typeface="Times New Roman" pitchFamily="18" charset="0"/>
              </a:rPr>
              <a:t>            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2015 год – 1 154,8 тыс. руб.         2016 год – 1 276,7 тыс. руб.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916113"/>
          <a:ext cx="8229600" cy="4240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609600" y="652442"/>
            <a:ext cx="8686800" cy="928694"/>
          </a:xfrm>
          <a:prstGeom prst="rect">
            <a:avLst/>
          </a:prstGeom>
        </p:spPr>
        <p:txBody>
          <a:bodyPr vert="horz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Заключено договоров на сумму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							тыс. руб.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5132</TotalTime>
  <Words>287</Words>
  <Application>Microsoft Office PowerPoint</Application>
  <PresentationFormat>Экран (4:3)</PresentationFormat>
  <Paragraphs>94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Начальная</vt:lpstr>
      <vt:lpstr>Поступление доходов </vt:lpstr>
      <vt:lpstr>Поступление  собственных доходов</vt:lpstr>
      <vt:lpstr>Безвозмездные поступления</vt:lpstr>
      <vt:lpstr>Исполнение расходов </vt:lpstr>
      <vt:lpstr>Структура исполнения расходов бюджета по отраслям за 2015 - 2016 годы</vt:lpstr>
      <vt:lpstr>«Программная» структура исполнения расходов за 2015 - 2016 годы</vt:lpstr>
      <vt:lpstr>Расходы на содержание автомобильных дорог общего пользования местного значения 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Количество составленных административных  протоколов  специалистами  Анастасиевского сельского поселения</dc:title>
  <dc:creator>user</dc:creator>
  <cp:lastModifiedBy>User</cp:lastModifiedBy>
  <cp:revision>403</cp:revision>
  <dcterms:created xsi:type="dcterms:W3CDTF">2015-02-03T14:05:27Z</dcterms:created>
  <dcterms:modified xsi:type="dcterms:W3CDTF">2017-01-26T15:33:55Z</dcterms:modified>
</cp:coreProperties>
</file>