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06000" cy="6858000" type="A4"/>
  <p:notesSz cx="6807200" cy="9939338"/>
  <p:defaultTextStyle>
    <a:defPPr>
      <a:defRPr lang="ru-RU"/>
    </a:defPPr>
    <a:lvl1pPr marL="0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CC206"/>
    <a:srgbClr val="4B5320"/>
    <a:srgbClr val="003399"/>
    <a:srgbClr val="000000"/>
    <a:srgbClr val="0000FF"/>
    <a:srgbClr val="D4D6AE"/>
    <a:srgbClr val="00CC00"/>
    <a:srgbClr val="818200"/>
    <a:srgbClr val="00FF00"/>
    <a:srgbClr val="3E472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94660"/>
  </p:normalViewPr>
  <p:slideViewPr>
    <p:cSldViewPr>
      <p:cViewPr>
        <p:scale>
          <a:sx n="125" d="100"/>
          <a:sy n="125" d="100"/>
        </p:scale>
        <p:origin x="-234" y="12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8"/>
          </a:xfrm>
          <a:prstGeom prst="rect">
            <a:avLst/>
          </a:prstGeom>
        </p:spPr>
        <p:txBody>
          <a:bodyPr vert="horz" lIns="91825" tIns="45912" rIns="91825" bIns="459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841" y="0"/>
            <a:ext cx="2949787" cy="496968"/>
          </a:xfrm>
          <a:prstGeom prst="rect">
            <a:avLst/>
          </a:prstGeom>
        </p:spPr>
        <p:txBody>
          <a:bodyPr vert="horz" lIns="91825" tIns="45912" rIns="91825" bIns="45912" rtlCol="0"/>
          <a:lstStyle>
            <a:lvl1pPr algn="r">
              <a:defRPr sz="1200"/>
            </a:lvl1pPr>
          </a:lstStyle>
          <a:p>
            <a:fld id="{F789D50F-7DFD-431B-A45D-21C9E18BA8FB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16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25" tIns="45912" rIns="91825" bIns="459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3"/>
          </a:xfrm>
          <a:prstGeom prst="rect">
            <a:avLst/>
          </a:prstGeom>
        </p:spPr>
        <p:txBody>
          <a:bodyPr vert="horz" lIns="91825" tIns="45912" rIns="91825" bIns="4591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6968"/>
          </a:xfrm>
          <a:prstGeom prst="rect">
            <a:avLst/>
          </a:prstGeom>
        </p:spPr>
        <p:txBody>
          <a:bodyPr vert="horz" lIns="91825" tIns="45912" rIns="91825" bIns="459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841" y="9440647"/>
            <a:ext cx="2949787" cy="496968"/>
          </a:xfrm>
          <a:prstGeom prst="rect">
            <a:avLst/>
          </a:prstGeom>
        </p:spPr>
        <p:txBody>
          <a:bodyPr vert="horz" lIns="91825" tIns="45912" rIns="91825" bIns="45912" rtlCol="0" anchor="b"/>
          <a:lstStyle>
            <a:lvl1pPr algn="r">
              <a:defRPr sz="1200"/>
            </a:lvl1pPr>
          </a:lstStyle>
          <a:p>
            <a:fld id="{FCE9DEF7-FB09-4C3D-9239-99D730ADB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61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28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44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1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3019" indent="0">
              <a:buNone/>
              <a:defRPr sz="2900"/>
            </a:lvl2pPr>
            <a:lvl3pPr marL="946038" indent="0">
              <a:buNone/>
              <a:defRPr sz="2500"/>
            </a:lvl3pPr>
            <a:lvl4pPr marL="1419057" indent="0">
              <a:buNone/>
              <a:defRPr sz="2100"/>
            </a:lvl4pPr>
            <a:lvl5pPr marL="1892076" indent="0">
              <a:buNone/>
              <a:defRPr sz="2100"/>
            </a:lvl5pPr>
            <a:lvl6pPr marL="2365096" indent="0">
              <a:buNone/>
              <a:defRPr sz="2100"/>
            </a:lvl6pPr>
            <a:lvl7pPr marL="2838115" indent="0">
              <a:buNone/>
              <a:defRPr sz="2100"/>
            </a:lvl7pPr>
            <a:lvl8pPr marL="3311134" indent="0">
              <a:buNone/>
              <a:defRPr sz="2100"/>
            </a:lvl8pPr>
            <a:lvl9pPr marL="37841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486"/>
            <a:ext cx="9864526" cy="68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3394987" y="836712"/>
            <a:ext cx="3144710" cy="72478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5537" y="958680"/>
            <a:ext cx="3210965" cy="602815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0217" y="26734"/>
            <a:ext cx="3237135" cy="891360"/>
            <a:chOff x="-16336" y="26734"/>
            <a:chExt cx="3273688" cy="724242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70382" y="-1229434"/>
              <a:ext cx="706562" cy="3247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1" name="Половина рамки 50"/>
            <p:cNvSpPr/>
            <p:nvPr/>
          </p:nvSpPr>
          <p:spPr>
            <a:xfrm>
              <a:off x="-16336" y="26734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Половина рамки 51"/>
            <p:cNvSpPr/>
            <p:nvPr/>
          </p:nvSpPr>
          <p:spPr>
            <a:xfrm rot="10800000">
              <a:off x="2907604" y="430352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3668" y="2290"/>
            <a:ext cx="298062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ДЛЯ ПОСТУПЛЕНИЯ 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НА ВОЕННУЮ СЛУЖБУ 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ПО КОНТРАКТУ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0296" y="904454"/>
            <a:ext cx="2969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Minion Pro Cond" pitchFamily="18" charset="0"/>
                <a:cs typeface="Miriam Fixed" panose="020B0509050101010101" pitchFamily="49" charset="-79"/>
              </a:rPr>
              <a:t>ОБРАТИТЬСЯ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С ЗАЯВЛЕНИЕМ (ПОДАТЬ ЗАЯВКУ) </a:t>
            </a:r>
            <a:b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</a:br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ВАРИАНТЫ:</a:t>
            </a:r>
            <a:endParaRPr lang="ru-RU" sz="1400" dirty="0"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1474" y="1625777"/>
            <a:ext cx="3215878" cy="2513874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4683" y="1600594"/>
            <a:ext cx="3003300" cy="758783"/>
            <a:chOff x="-85362" y="1621055"/>
            <a:chExt cx="3003300" cy="75878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7518" y="1641174"/>
              <a:ext cx="27004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FF0000"/>
                </a:buClr>
              </a:pPr>
              <a:r>
                <a:rPr lang="ru-RU" sz="1400" b="1" spc="-40" dirty="0">
                  <a:cs typeface="Miriam Fixed" panose="020B0509050101010101" pitchFamily="49" charset="-79"/>
                </a:rPr>
                <a:t>лично, почтовым отправлением,  по телефону </a:t>
              </a:r>
              <a:r>
                <a:rPr lang="ru-RU" sz="1400" spc="-40" dirty="0">
                  <a:cs typeface="Miriam Fixed" panose="020B0509050101010101" pitchFamily="49" charset="-79"/>
                </a:rPr>
                <a:t>в пункт отбора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5362" y="162105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" name="Группа 3"/>
          <p:cNvGrpSpPr/>
          <p:nvPr/>
        </p:nvGrpSpPr>
        <p:grpSpPr>
          <a:xfrm>
            <a:off x="0" y="2339039"/>
            <a:ext cx="3034581" cy="765065"/>
            <a:chOff x="-88035" y="2388960"/>
            <a:chExt cx="3034581" cy="76506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208458" y="2415361"/>
              <a:ext cx="27380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>
                  <a:cs typeface="Miriam Fixed" panose="020B0509050101010101" pitchFamily="49" charset="-79"/>
                </a:rPr>
                <a:t>в </a:t>
              </a:r>
              <a:r>
                <a:rPr lang="ru-RU" sz="1400" b="1" dirty="0">
                  <a:cs typeface="Miriam Fixed" panose="020B0509050101010101" pitchFamily="49" charset="-79"/>
                </a:rPr>
                <a:t>личном кабинете </a:t>
              </a:r>
              <a:r>
                <a:rPr lang="ru-RU" sz="1400" dirty="0">
                  <a:cs typeface="Miriam Fixed" panose="020B0509050101010101" pitchFamily="49" charset="-79"/>
                </a:rPr>
                <a:t>гражданина на сайте Минобороны России</a:t>
              </a:r>
            </a:p>
            <a:p>
              <a:pPr algn="ctr"/>
              <a:r>
                <a:rPr lang="ru-RU" sz="1400" b="1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службапоконтракту.рф</a:t>
              </a:r>
              <a:endParaRPr lang="ru-RU" sz="1400" b="1" dirty="0">
                <a:cs typeface="Miriam Fixed" panose="020B0509050101010101" pitchFamily="49" charset="-79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8035" y="238896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5" name="Группа 4"/>
          <p:cNvGrpSpPr/>
          <p:nvPr/>
        </p:nvGrpSpPr>
        <p:grpSpPr>
          <a:xfrm>
            <a:off x="-8961" y="3092923"/>
            <a:ext cx="3095095" cy="997034"/>
            <a:chOff x="-142481" y="3199166"/>
            <a:chExt cx="3095095" cy="997034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20552" y="3242093"/>
              <a:ext cx="273206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spc="-40" dirty="0">
                  <a:cs typeface="Miriam Fixed" panose="020B0509050101010101" pitchFamily="49" charset="-79"/>
                </a:rPr>
                <a:t>через </a:t>
              </a:r>
              <a:r>
                <a:rPr lang="ru-RU" sz="1400" b="1" spc="-40" dirty="0">
                  <a:cs typeface="Miriam Fixed" panose="020B0509050101010101" pitchFamily="49" charset="-79"/>
                </a:rPr>
                <a:t>электронный сервис </a:t>
              </a:r>
              <a:r>
                <a:rPr lang="ru-RU" sz="1400" spc="-40" dirty="0">
                  <a:cs typeface="Miriam Fixed" panose="020B0509050101010101" pitchFamily="49" charset="-79"/>
                </a:rPr>
                <a:t/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«Военная служба по контракту» на </a:t>
              </a:r>
              <a:r>
                <a:rPr lang="ru-RU" sz="1400" b="1" spc="-40" dirty="0">
                  <a:cs typeface="Miriam Fixed" panose="020B0509050101010101" pitchFamily="49" charset="-79"/>
                </a:rPr>
                <a:t>едином портале государственных услуг   </a:t>
              </a:r>
              <a:r>
                <a:rPr lang="ru-RU" sz="1400" b="1" spc="-40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госуслуги.рф</a:t>
              </a:r>
              <a:endParaRPr lang="ru-RU" sz="1400" b="1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142481" y="319916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368824" y="30976"/>
            <a:ext cx="3173843" cy="720000"/>
            <a:chOff x="3371124" y="3751231"/>
            <a:chExt cx="3173843" cy="788952"/>
          </a:xfrm>
        </p:grpSpPr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7" name="Половина рамки 46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Половина рамки 47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45173" y="56818"/>
            <a:ext cx="30987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ТРЕБОВАНИЯ К 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КАНДИДАТАМ 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681192" y="30976"/>
            <a:ext cx="3173843" cy="720000"/>
            <a:chOff x="3371124" y="3751231"/>
            <a:chExt cx="3173843" cy="788952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1" name="Половина рамки 60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Половина рамки 6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7196026" y="73771"/>
            <a:ext cx="205440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ЕЖЕМЕСЯЧНЫЕ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 ВЫПЛАТЫ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410352" y="1196752"/>
            <a:ext cx="3786307" cy="273280"/>
            <a:chOff x="3386987" y="1052736"/>
            <a:chExt cx="3786307" cy="273280"/>
          </a:xfrm>
        </p:grpSpPr>
        <p:pic>
          <p:nvPicPr>
            <p:cNvPr id="1028" name="Picture 4" descr="Y:\МОЛОМИН\МОЛОМИН\СВО Брошура\Инфографика и элементы\Здоровье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1074016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угольник 63"/>
            <p:cNvSpPr/>
            <p:nvPr/>
          </p:nvSpPr>
          <p:spPr>
            <a:xfrm>
              <a:off x="3689866" y="1052736"/>
              <a:ext cx="3483428" cy="233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годен</a:t>
              </a:r>
              <a:r>
                <a:rPr lang="ru-RU" sz="13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solidFill>
                    <a:srgbClr val="C00000"/>
                  </a:solidFill>
                  <a:cs typeface="Miriam Fixed" panose="020B0509050101010101" pitchFamily="49" charset="-79"/>
                </a:rPr>
                <a:t>по состоянию здоровья</a:t>
              </a:r>
              <a:endParaRPr lang="ru-RU" sz="13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10352" y="813126"/>
            <a:ext cx="3282250" cy="303046"/>
            <a:chOff x="3386987" y="741382"/>
            <a:chExt cx="3282250" cy="303046"/>
          </a:xfrm>
        </p:grpSpPr>
        <p:pic>
          <p:nvPicPr>
            <p:cNvPr id="3" name="Picture 3" descr="Y:\МОЛОМИН\МОЛОМИН\СВО Брошура\Инфографика и элементы\Возраст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79242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3689866" y="741382"/>
              <a:ext cx="297937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возраст</a:t>
              </a:r>
              <a:r>
                <a:rPr lang="ru-RU" sz="1300" b="1" dirty="0">
                  <a:cs typeface="Times New Roman" panose="02020603050405020304" pitchFamily="18" charset="0"/>
                </a:rPr>
                <a:t>  </a:t>
              </a:r>
              <a:r>
                <a:rPr lang="ru-RU" sz="1300" dirty="0">
                  <a:cs typeface="Miriam Fixed" panose="020B0509050101010101" pitchFamily="49" charset="-79"/>
                </a:rPr>
                <a:t>от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18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cs typeface="Miriam Fixed" panose="020B0509050101010101" pitchFamily="49" charset="-79"/>
                </a:rPr>
                <a:t>лет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634686" y="2129575"/>
            <a:ext cx="3177090" cy="396840"/>
          </a:xfrm>
          <a:prstGeom prst="roundRect">
            <a:avLst>
              <a:gd name="adj" fmla="val 10748"/>
            </a:avLst>
          </a:prstGeom>
          <a:solidFill>
            <a:srgbClr val="4B5320"/>
          </a:solidFill>
        </p:spPr>
        <p:txBody>
          <a:bodyPr wrap="square" lIns="0" tIns="36000" rIns="0" bIns="10800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В ЗОНЕ</a:t>
            </a:r>
          </a:p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СПЕЦИАЛЬНОЙ ВОЕННОЙ ОПЕРАЦИИ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904888" y="74182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20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800" dirty="0">
                <a:solidFill>
                  <a:srgbClr val="FF0000"/>
                </a:solidFill>
                <a:cs typeface="Miriam Fixed" panose="020B0509050101010101" pitchFamily="49" charset="-79"/>
              </a:rPr>
              <a:t>195 </a:t>
            </a:r>
            <a:r>
              <a:rPr lang="ru-RU" sz="1600" dirty="0">
                <a:cs typeface="Miriam Fixed" panose="020B0509050101010101" pitchFamily="49" charset="-79"/>
              </a:rPr>
              <a:t>тыс. руб. </a:t>
            </a:r>
            <a:r>
              <a:rPr lang="ru-RU" sz="1600" b="1" dirty="0">
                <a:cs typeface="Miriam Fixed" panose="020B0509050101010101" pitchFamily="49" charset="-79"/>
              </a:rPr>
              <a:t>единовременно</a:t>
            </a:r>
            <a:r>
              <a:rPr lang="ru-RU" sz="1600" dirty="0">
                <a:cs typeface="Miriam Fixed" panose="020B0509050101010101" pitchFamily="49" charset="-79"/>
              </a:rPr>
              <a:t> (</a:t>
            </a:r>
            <a:r>
              <a:rPr lang="ru-RU" sz="1300" dirty="0">
                <a:cs typeface="Miriam Fixed" panose="020B0509050101010101" pitchFamily="49" charset="-79"/>
              </a:rPr>
              <a:t>при заключении контракта на срок</a:t>
            </a:r>
          </a:p>
          <a:p>
            <a:pPr algn="just">
              <a:lnSpc>
                <a:spcPct val="80000"/>
              </a:lnSpc>
            </a:pPr>
            <a:r>
              <a:rPr lang="ru-RU" sz="1300" dirty="0">
                <a:cs typeface="Miriam Fixed" panose="020B0509050101010101" pitchFamily="49" charset="-79"/>
              </a:rPr>
              <a:t>от года и более)</a:t>
            </a:r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37176" y="732592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32" name="TextBox 131"/>
          <p:cNvSpPr txBox="1"/>
          <p:nvPr/>
        </p:nvSpPr>
        <p:spPr>
          <a:xfrm>
            <a:off x="6946249" y="2542563"/>
            <a:ext cx="2613606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6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210 </a:t>
            </a:r>
            <a:r>
              <a:rPr lang="ru-RU" sz="1600" spc="-40" dirty="0">
                <a:cs typeface="Miriam Fixed" panose="020B0509050101010101" pitchFamily="49" charset="-79"/>
              </a:rPr>
              <a:t>тыс. руб. в месяц                   (</a:t>
            </a:r>
            <a:r>
              <a:rPr lang="ru-RU" sz="1300" spc="-20" dirty="0">
                <a:cs typeface="Miriam Fixed" panose="020B0509050101010101" pitchFamily="49" charset="-79"/>
              </a:rPr>
              <a:t>в зависимости от  воинского звания, должности и выслуги лет)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09184" y="40949"/>
            <a:ext cx="0" cy="6772427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3314700" y="45720"/>
            <a:ext cx="0" cy="6767656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3323846" y="1615515"/>
            <a:ext cx="3586667" cy="2448273"/>
            <a:chOff x="3323846" y="3789039"/>
            <a:chExt cx="3586667" cy="2448273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390629" y="3789039"/>
              <a:ext cx="3173843" cy="612619"/>
              <a:chOff x="3371124" y="3751231"/>
              <a:chExt cx="3173843" cy="788952"/>
            </a:xfrm>
          </p:grpSpPr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19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5" name="Половина рамки 54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6" name="Половина рамки 55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323846" y="3907701"/>
              <a:ext cx="33169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spc="-70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5 ШАГОВ ДЛЯ ПОСТУПЛЕНИЯ </a:t>
              </a: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402520" y="4466181"/>
              <a:ext cx="3158821" cy="1771131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689866" y="4781523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собеседование с психологом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689866" y="5149960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медицинский осмотр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 или военном комиссариате</a:t>
              </a: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3689866" y="5868702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получить предписание и убыть</a:t>
              </a:r>
            </a:p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к месту службы</a:t>
              </a: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743998" y="5590447"/>
              <a:ext cx="31665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заключить контракт в пункте отбора</a:t>
              </a: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3689866" y="4455293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сдать документы в пункт отбора </a:t>
              </a:r>
              <a:br>
                <a:rPr lang="ru-RU" sz="1100" dirty="0">
                  <a:cs typeface="Miriam Fixed" panose="020B0509050101010101" pitchFamily="49" charset="-79"/>
                </a:rPr>
              </a:br>
              <a:r>
                <a:rPr lang="ru-RU" sz="110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4858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83618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19755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56286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7058" y="587251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6709640" y="6341846"/>
            <a:ext cx="3102129" cy="476532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>
                <a:ln w="19050">
                  <a:noFill/>
                </a:ln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235-15-23</a:t>
            </a:r>
            <a:endParaRPr lang="ru-RU" sz="3200" b="1" dirty="0">
              <a:ln w="19050">
                <a:noFill/>
              </a:ln>
              <a:solidFill>
                <a:srgbClr val="FCC206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578976" y="6320301"/>
            <a:ext cx="2745205" cy="493075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chemeClr val="bg1"/>
                </a:solidFill>
                <a:cs typeface="Miriam Fixed" panose="020B0509050101010101" pitchFamily="49" charset="-79"/>
              </a:rPr>
              <a:t>КОНТРАКТ ЗАКЛЮЧАЕТСЯ </a:t>
            </a:r>
          </a:p>
          <a:p>
            <a:pPr marL="180975" indent="-180975" algn="ctr">
              <a:lnSpc>
                <a:spcPct val="85000"/>
              </a:lnSpc>
            </a:pPr>
            <a:r>
              <a:rPr lang="ru-RU" sz="1600" b="1" u="sng" dirty="0">
                <a:solidFill>
                  <a:srgbClr val="FCC206"/>
                </a:solidFill>
                <a:cs typeface="Miriam Fixed" panose="020B0509050101010101" pitchFamily="49" charset="-79"/>
              </a:rPr>
              <a:t>на 1 год, 3 года и 5 лет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6367" y="4221273"/>
            <a:ext cx="3217919" cy="836191"/>
          </a:xfrm>
          <a:prstGeom prst="rect">
            <a:avLst/>
          </a:prstGeom>
          <a:solidFill>
            <a:srgbClr val="4B5320"/>
          </a:solidFill>
        </p:spPr>
        <p:txBody>
          <a:bodyPr wrap="none" lIns="36000" tIns="36000" rIns="36000" bIns="36000">
            <a:normAutofit fontScale="92500" lnSpcReduction="10000"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FCC206"/>
                </a:solidFill>
                <a:cs typeface="Miriam Fixed" panose="020B0509050101010101" pitchFamily="49" charset="-79"/>
              </a:rPr>
              <a:t>пункт отбора </a:t>
            </a:r>
          </a:p>
          <a:p>
            <a:pPr algn="ctr">
              <a:lnSpc>
                <a:spcPct val="80000"/>
              </a:lnSpc>
            </a:pP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235 - 15 </a:t>
            </a:r>
            <a:r>
              <a:rPr lang="ru-RU" sz="3400" b="1" spc="-230" dirty="0">
                <a:solidFill>
                  <a:srgbClr val="FCC206"/>
                </a:solidFill>
                <a:cs typeface="Miriam Fixed" panose="020B0509050101010101" pitchFamily="49" charset="-79"/>
              </a:rPr>
              <a:t>- </a:t>
            </a: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23</a:t>
            </a:r>
          </a:p>
          <a:p>
            <a:pPr algn="ctr">
              <a:lnSpc>
                <a:spcPct val="80000"/>
              </a:lnSpc>
            </a:pP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г.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Ростов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-на-Дону, ул.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Оганова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, д. 22</a:t>
            </a:r>
          </a:p>
          <a:p>
            <a:pPr algn="ctr">
              <a:lnSpc>
                <a:spcPct val="110000"/>
              </a:lnSpc>
            </a:pPr>
            <a:endParaRPr lang="ru-RU" sz="1600" b="1" dirty="0">
              <a:solidFill>
                <a:srgbClr val="FCC206"/>
              </a:solidFill>
              <a:latin typeface="+mj-lt"/>
              <a:cs typeface="Miriam Fixed" panose="020B0509050101010101" pitchFamily="49" charset="-79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0" t="4510" r="2173" b="16070"/>
          <a:stretch/>
        </p:blipFill>
        <p:spPr>
          <a:xfrm>
            <a:off x="32536" y="5135772"/>
            <a:ext cx="3212061" cy="1684742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6879715" y="3201559"/>
            <a:ext cx="3005548" cy="3128203"/>
            <a:chOff x="6861450" y="3240914"/>
            <a:chExt cx="3005548" cy="3128203"/>
          </a:xfrm>
        </p:grpSpPr>
        <p:sp>
          <p:nvSpPr>
            <p:cNvPr id="79" name="TextBox 78"/>
            <p:cNvSpPr txBox="1"/>
            <p:nvPr/>
          </p:nvSpPr>
          <p:spPr>
            <a:xfrm>
              <a:off x="6881532" y="3240914"/>
              <a:ext cx="2978768" cy="44871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заместитель командира взвода</a:t>
              </a:r>
              <a:r>
                <a:rPr lang="ru-RU" sz="1050" spc="-20" dirty="0">
                  <a:cs typeface="Miriam Fixed" panose="020B0509050101010101" pitchFamily="49" charset="-79"/>
                </a:rPr>
                <a:t> - командир отделения</a:t>
              </a:r>
              <a:r>
                <a:rPr lang="ru-RU" sz="1050" spc="-40" dirty="0">
                  <a:cs typeface="Miriam Fixed" panose="020B0509050101010101" pitchFamily="49" charset="-79"/>
                </a:rPr>
                <a:t> 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250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6861450" y="3608306"/>
              <a:ext cx="3005548" cy="2760811"/>
              <a:chOff x="6861450" y="3608306"/>
              <a:chExt cx="3005548" cy="2760811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6861450" y="3608306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командир отделения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238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6871438" y="3803622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инструктор штаба</a:t>
                </a:r>
                <a:r>
                  <a:rPr lang="ru-RU" sz="1050" b="1" spc="-40" dirty="0">
                    <a:cs typeface="Miriam Fixed" panose="020B0509050101010101" pitchFamily="49" charset="-79"/>
                  </a:rPr>
                  <a:t> 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234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6881175" y="4065751"/>
                <a:ext cx="2978768" cy="448713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начальник радиостанции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командно-штабной машины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232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 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877538" y="4372646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 </a:t>
                </a:r>
                <a:r>
                  <a:rPr lang="ru-RU" sz="1050" b="1" spc="-20" dirty="0">
                    <a:cs typeface="Miriam Fixed" panose="020B0509050101010101" pitchFamily="49" charset="-79"/>
                  </a:rPr>
                  <a:t>сапер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 -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6866450" y="5758715"/>
                <a:ext cx="2978768" cy="437043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 водитель-электрик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222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 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888230" y="5007318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водитель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6883468" y="5241564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повар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211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6862939" y="4585330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 телефонист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224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6887395" y="5510933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стрелок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210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6881532" y="4782887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гранатометчик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211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6861450" y="6049671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пулеметчик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3379616" y="4033441"/>
            <a:ext cx="3462964" cy="2258491"/>
            <a:chOff x="3363837" y="1569105"/>
            <a:chExt cx="3462964" cy="2142263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386741" y="2116006"/>
              <a:ext cx="3167913" cy="1595362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684505" y="2111610"/>
              <a:ext cx="2912026" cy="264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spc="-20" dirty="0">
                  <a:cs typeface="Miriam Fixed" panose="020B0509050101010101" pitchFamily="49" charset="-79"/>
                </a:rPr>
                <a:t>паспорт</a:t>
              </a:r>
              <a:endParaRPr lang="ru-RU" sz="1100" i="1" spc="-20" dirty="0">
                <a:cs typeface="Miriam Fixed" panose="020B0509050101010101" pitchFamily="49" charset="-79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377493" y="1569105"/>
              <a:ext cx="3187986" cy="496804"/>
              <a:chOff x="3377493" y="3652941"/>
              <a:chExt cx="3187986" cy="817993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84194" y="2489722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9" name="Половина рамки 18"/>
              <p:cNvSpPr/>
              <p:nvPr/>
            </p:nvSpPr>
            <p:spPr>
              <a:xfrm>
                <a:off x="3377493" y="365294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оловина рамки 42"/>
              <p:cNvSpPr/>
              <p:nvPr/>
            </p:nvSpPr>
            <p:spPr>
              <a:xfrm rot="10800000">
                <a:off x="6222872" y="4119605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363837" y="1653144"/>
              <a:ext cx="3182538" cy="364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ru-RU" sz="2000" b="1" spc="80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ПЕРЕЧЕНЬ ДОКУМЕНТОВ</a:t>
              </a:r>
            </a:p>
          </p:txBody>
        </p:sp>
        <p:sp>
          <p:nvSpPr>
            <p:cNvPr id="153" name="Прямоугольник 152"/>
            <p:cNvSpPr/>
            <p:nvPr/>
          </p:nvSpPr>
          <p:spPr>
            <a:xfrm>
              <a:off x="3688331" y="2381867"/>
              <a:ext cx="2888111" cy="264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военный билет (при наличии)</a:t>
              </a:r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3702229" y="2940255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документы об образовании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3691110" y="2604664"/>
              <a:ext cx="2889831" cy="394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свидетельства о браке и рождении детей (при наличии)</a:t>
              </a:r>
            </a:p>
          </p:txBody>
        </p:sp>
      </p:grpSp>
      <p:sp>
        <p:nvSpPr>
          <p:cNvPr id="124" name="Прямоугольник 123"/>
          <p:cNvSpPr/>
          <p:nvPr/>
        </p:nvSpPr>
        <p:spPr>
          <a:xfrm>
            <a:off x="3677205" y="5792837"/>
            <a:ext cx="3124572" cy="529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buClr>
                <a:srgbClr val="FF0000"/>
              </a:buClr>
              <a:buSzPct val="130000"/>
            </a:pPr>
            <a:r>
              <a:rPr lang="ru-RU" sz="1300" dirty="0">
                <a:cs typeface="Miriam Fixed" panose="020B0509050101010101" pitchFamily="49" charset="-79"/>
              </a:rPr>
              <a:t> ИНН</a:t>
            </a:r>
          </a:p>
          <a:p>
            <a:pPr>
              <a:lnSpc>
                <a:spcPct val="70000"/>
              </a:lnSpc>
              <a:buClr>
                <a:srgbClr val="FF0000"/>
              </a:buClr>
              <a:buSzPct val="130000"/>
            </a:pPr>
            <a:endParaRPr lang="ru-RU" sz="600" dirty="0">
              <a:cs typeface="Miriam Fixed" panose="020B0509050101010101" pitchFamily="49" charset="-79"/>
            </a:endParaRPr>
          </a:p>
          <a:p>
            <a:pPr>
              <a:lnSpc>
                <a:spcPct val="93000"/>
              </a:lnSpc>
              <a:buClr>
                <a:srgbClr val="FF0000"/>
              </a:buClr>
              <a:buSzPct val="130000"/>
            </a:pPr>
            <a:r>
              <a:rPr lang="ru-RU" sz="1300" dirty="0">
                <a:cs typeface="Miriam Fixed" panose="020B0509050101010101" pitchFamily="49" charset="-79"/>
              </a:rPr>
              <a:t> банковские реквизиты</a:t>
            </a:r>
          </a:p>
        </p:txBody>
      </p:sp>
      <p:pic>
        <p:nvPicPr>
          <p:cNvPr id="137" name="Рисунок 136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79216" y="4855875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1" name="Рисунок 140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74284" y="515741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2" name="Рисунок 141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6426" y="5736098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6" name="Рисунок 145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148" y="6020323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7" name="Рисунок 146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148" y="4578604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28" name="TextBox 127"/>
          <p:cNvSpPr txBox="1"/>
          <p:nvPr/>
        </p:nvSpPr>
        <p:spPr>
          <a:xfrm>
            <a:off x="6681192" y="1342617"/>
            <a:ext cx="3200217" cy="674928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800" spc="-40" dirty="0">
                <a:cs typeface="Miriam Fixed" panose="020B0509050101010101" pitchFamily="49" charset="-79"/>
              </a:rPr>
              <a:t>    от </a:t>
            </a:r>
            <a:r>
              <a:rPr lang="en-US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5</a:t>
            </a: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00 </a:t>
            </a:r>
            <a:r>
              <a:rPr lang="ru-RU" sz="1600" dirty="0">
                <a:cs typeface="Miriam Fixed" panose="020B0509050101010101" pitchFamily="49" charset="-79"/>
              </a:rPr>
              <a:t>тыс. руб. </a:t>
            </a:r>
            <a:r>
              <a:rPr lang="ru-RU" sz="1600" b="1" dirty="0">
                <a:cs typeface="Miriam Fixed" panose="020B0509050101010101" pitchFamily="49" charset="-79"/>
              </a:rPr>
              <a:t>единовременно </a:t>
            </a:r>
            <a:r>
              <a:rPr lang="ru-RU" sz="1600" dirty="0">
                <a:cs typeface="Miriam Fixed" panose="020B0509050101010101" pitchFamily="49" charset="-79"/>
              </a:rPr>
              <a:t>региональная выплата </a:t>
            </a:r>
            <a:r>
              <a:rPr lang="ru-RU" sz="1200" dirty="0">
                <a:cs typeface="Miriam Fixed" panose="020B0509050101010101" pitchFamily="49" charset="-79"/>
              </a:rPr>
              <a:t>(для граждан заключивших контракт в Ростовской области</a:t>
            </a:r>
            <a:r>
              <a:rPr lang="ru-RU" sz="1300" dirty="0">
                <a:cs typeface="Miriam Fixed" panose="020B0509050101010101" pitchFamily="49" charset="-79"/>
              </a:rPr>
              <a:t>)</a:t>
            </a:r>
          </a:p>
        </p:txBody>
      </p:sp>
      <p:pic>
        <p:nvPicPr>
          <p:cNvPr id="134" name="Рисунок 133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183631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612904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844981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3" name="Рисунок 142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044177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1" name="Рисунок 150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390286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4" name="Рисунок 153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611698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5" name="Рисунок 154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808530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6" name="Рисунок 155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023497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7" name="Рисунок 156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268008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1" name="Рисунок 160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509387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2" name="Рисунок 161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788841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3" name="Рисунок 162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6072368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5" name="Рисунок 164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3050" y="1298774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279" y="5460938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5049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336"/>
          <a:stretch/>
        </p:blipFill>
        <p:spPr>
          <a:xfrm>
            <a:off x="6651393" y="706955"/>
            <a:ext cx="3243697" cy="515653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96816" y="0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602590" y="86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660261" y="27935"/>
            <a:ext cx="3245738" cy="6719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7355" y="7604"/>
            <a:ext cx="3240000" cy="788952"/>
            <a:chOff x="3371124" y="3751231"/>
            <a:chExt cx="3173843" cy="788952"/>
          </a:xfrm>
        </p:grpSpPr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Половина рамки 31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Половина рамки 32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-5807" y="115832"/>
            <a:ext cx="3210261" cy="34961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ЛЬГОТЫ И ГАРАНТИИ 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3312247" y="5997085"/>
            <a:ext cx="3298870" cy="73866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>
              <a:buClr>
                <a:srgbClr val="FF0000"/>
              </a:buClr>
            </a:pPr>
            <a:endParaRPr lang="ru-RU" sz="1400" b="1" dirty="0">
              <a:solidFill>
                <a:srgbClr val="0000FF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66302" y="5854337"/>
            <a:ext cx="3331368" cy="743015"/>
            <a:chOff x="3226350" y="893622"/>
            <a:chExt cx="3331368" cy="743015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3598175" y="893622"/>
              <a:ext cx="2959543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статус ветерана боевых действий и соответствующие льготы</a:t>
              </a:r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89362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0" name="TextBox 109"/>
          <p:cNvSpPr txBox="1"/>
          <p:nvPr/>
        </p:nvSpPr>
        <p:spPr>
          <a:xfrm>
            <a:off x="7473280" y="111937"/>
            <a:ext cx="2383014" cy="509429"/>
          </a:xfrm>
          <a:prstGeom prst="rect">
            <a:avLst/>
          </a:prstGeom>
          <a:noFill/>
        </p:spPr>
        <p:txBody>
          <a:bodyPr wrap="none" lIns="47302" tIns="23651" rIns="47302" bIns="23651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МИНИСТЕРСТВО ОБОРОНЫ</a:t>
            </a:r>
          </a:p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РОССИЙСКОЙ ФЕДЕРАЦИИ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-69814" y="909270"/>
            <a:ext cx="3287638" cy="1186213"/>
            <a:chOff x="-67681" y="909270"/>
            <a:chExt cx="3287638" cy="1186213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284081" y="909270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возможность быстрого приобретения жилья за счет Минобороны России через накопительно-ипотечную систему</a:t>
              </a:r>
            </a:p>
          </p:txBody>
        </p:sp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90927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-69814" y="2259512"/>
            <a:ext cx="3301494" cy="521416"/>
            <a:chOff x="-81537" y="1814705"/>
            <a:chExt cx="3301494" cy="521416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284081" y="1814705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служебное жилье или компенсация за найм жилья</a:t>
              </a:r>
            </a:p>
          </p:txBody>
        </p: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18196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-69814" y="3040450"/>
            <a:ext cx="3453320" cy="964614"/>
            <a:chOff x="-81537" y="2405787"/>
            <a:chExt cx="3453320" cy="1061075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284080" y="2405787"/>
              <a:ext cx="3087703" cy="106107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бесплатное обследование, </a:t>
              </a:r>
              <a:b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</a:br>
              <a:r>
                <a:rPr lang="ru-RU" sz="1800" spc="-3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лечение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реабилитация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военно-медицинских учреждениях  </a:t>
              </a:r>
            </a:p>
          </p:txBody>
        </p: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240578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-77434" y="4221088"/>
            <a:ext cx="3310498" cy="745608"/>
            <a:chOff x="-67681" y="5614564"/>
            <a:chExt cx="3310498" cy="7456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306941" y="5617157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страхование жизни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здоровья за счет федерального бюджета</a:t>
              </a: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561456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-69814" y="5117233"/>
            <a:ext cx="3301494" cy="540495"/>
            <a:chOff x="-81537" y="6181725"/>
            <a:chExt cx="3301494" cy="540495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284081" y="6200804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право на льготную пенсию после 20 лет службы</a:t>
              </a:r>
            </a:p>
          </p:txBody>
        </p:sp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6181725"/>
              <a:ext cx="424286" cy="338448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249191" y="908720"/>
            <a:ext cx="3301351" cy="1186213"/>
            <a:chOff x="3226350" y="6219813"/>
            <a:chExt cx="3301351" cy="1186213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3591825" y="6219813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единые дополнительные выплаты, льготы и гарантии субъектов Российской Федерации для военнослужащих по контракту</a:t>
              </a:r>
            </a:p>
          </p:txBody>
        </p:sp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621981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4837" y="44624"/>
            <a:ext cx="849995" cy="5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" name="Прямая соединительная линия 2047"/>
          <p:cNvCxnSpPr/>
          <p:nvPr/>
        </p:nvCxnSpPr>
        <p:spPr>
          <a:xfrm>
            <a:off x="6660261" y="690311"/>
            <a:ext cx="3245739" cy="0"/>
          </a:xfrm>
          <a:prstGeom prst="line">
            <a:avLst/>
          </a:prstGeom>
          <a:ln>
            <a:solidFill>
              <a:srgbClr val="FC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AC99A1A5-15CE-4181-88B9-BE9EE4125B38}"/>
              </a:ext>
            </a:extLst>
          </p:cNvPr>
          <p:cNvSpPr/>
          <p:nvPr/>
        </p:nvSpPr>
        <p:spPr>
          <a:xfrm>
            <a:off x="3602674" y="4869160"/>
            <a:ext cx="2935876" cy="29981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endParaRPr lang="ru-RU" sz="1800" spc="-40" dirty="0">
              <a:solidFill>
                <a:srgbClr val="FF0000"/>
              </a:solidFill>
              <a:cs typeface="Miriam Fixed" panose="020B0509050101010101" pitchFamily="49" charset="-79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66000" y="5878984"/>
            <a:ext cx="3240000" cy="973089"/>
            <a:chOff x="6321152" y="7323567"/>
            <a:chExt cx="3240000" cy="97308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21152" y="7650502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21152" y="7972656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21152" y="7323567"/>
              <a:ext cx="3240000" cy="324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292988" y="6492559"/>
            <a:ext cx="2667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err="1">
                <a:solidFill>
                  <a:prstClr val="white">
                    <a:lumMod val="85000"/>
                  </a:prstClr>
                </a:solidFill>
              </a:rPr>
              <a:t>службапоконтракту.рф</a:t>
            </a:r>
            <a:endParaRPr lang="ru-RU" sz="1800" dirty="0">
              <a:solidFill>
                <a:prstClr val="white">
                  <a:lumMod val="85000"/>
                </a:prstClr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56397" y="5880128"/>
            <a:ext cx="2489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</a:rPr>
              <a:t>СЛУЖИ ПО КОНТРАКТУ</a:t>
            </a:r>
          </a:p>
          <a:p>
            <a:pPr algn="ctr"/>
            <a:r>
              <a:rPr lang="ru-RU" sz="1800" b="1" spc="-100" dirty="0">
                <a:solidFill>
                  <a:prstClr val="white"/>
                </a:solidFill>
              </a:rPr>
              <a:t>В ВООРУЖЕННЫХ СИЛАХ</a:t>
            </a:r>
            <a:endParaRPr lang="ru-RU" sz="1800" spc="-100" dirty="0">
              <a:solidFill>
                <a:prstClr val="white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xmlns="" id="{02452A14-E470-4574-A566-30827583CA90}"/>
              </a:ext>
            </a:extLst>
          </p:cNvPr>
          <p:cNvGrpSpPr/>
          <p:nvPr/>
        </p:nvGrpSpPr>
        <p:grpSpPr>
          <a:xfrm>
            <a:off x="3323810" y="17006"/>
            <a:ext cx="3240000" cy="788952"/>
            <a:chOff x="3371124" y="3751231"/>
            <a:chExt cx="3173843" cy="788952"/>
          </a:xfrm>
        </p:grpSpPr>
        <p:pic>
          <p:nvPicPr>
            <p:cNvPr id="91" name="Picture 8">
              <a:extLst>
                <a:ext uri="{FF2B5EF4-FFF2-40B4-BE49-F238E27FC236}">
                  <a16:creationId xmlns:a16="http://schemas.microsoft.com/office/drawing/2014/main" xmlns="" id="{0D9303F0-4101-4F75-B722-D76DE3AA9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2" name="Половина рамки 91">
              <a:extLst>
                <a:ext uri="{FF2B5EF4-FFF2-40B4-BE49-F238E27FC236}">
                  <a16:creationId xmlns:a16="http://schemas.microsoft.com/office/drawing/2014/main" xmlns="" id="{3FF1A0B5-1633-4032-A235-1605A6443303}"/>
                </a:ext>
              </a:extLst>
            </p:cNvPr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Половина рамки 92">
              <a:extLst>
                <a:ext uri="{FF2B5EF4-FFF2-40B4-BE49-F238E27FC236}">
                  <a16:creationId xmlns:a16="http://schemas.microsoft.com/office/drawing/2014/main" xmlns="" id="{5A2CC3BA-E4E8-4E34-AD1E-FDD1E59CC589}"/>
                </a:ext>
              </a:extLst>
            </p:cNvPr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706D9FE6-D11E-4E8F-B25E-781171B866B1}"/>
              </a:ext>
            </a:extLst>
          </p:cNvPr>
          <p:cNvSpPr/>
          <p:nvPr/>
        </p:nvSpPr>
        <p:spPr>
          <a:xfrm>
            <a:off x="6664837" y="4797153"/>
            <a:ext cx="3243263" cy="1078372"/>
          </a:xfrm>
          <a:prstGeom prst="rect">
            <a:avLst/>
          </a:prstGeom>
          <a:solidFill>
            <a:srgbClr val="4B532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5C3BAFC0-9669-42BE-8949-C53C9DE6C947}"/>
              </a:ext>
            </a:extLst>
          </p:cNvPr>
          <p:cNvSpPr txBox="1"/>
          <p:nvPr/>
        </p:nvSpPr>
        <p:spPr>
          <a:xfrm>
            <a:off x="3272682" y="128329"/>
            <a:ext cx="3210261" cy="4215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cs typeface="Miriam Fixed" panose="020B0509050101010101" pitchFamily="49" charset="-79"/>
              </a:rPr>
              <a:t>ЛЬГОТЫ И ГАРАНТИИ 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71A4009A-B211-4F55-A139-1CF340E653AB}"/>
              </a:ext>
            </a:extLst>
          </p:cNvPr>
          <p:cNvSpPr/>
          <p:nvPr/>
        </p:nvSpPr>
        <p:spPr>
          <a:xfrm>
            <a:off x="6668853" y="4978700"/>
            <a:ext cx="3244717" cy="86920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spc="-100" dirty="0">
                <a:solidFill>
                  <a:srgbClr val="FCC206"/>
                </a:solidFill>
                <a:cs typeface="Miriam Fixed" panose="020B0509050101010101" pitchFamily="49" charset="-79"/>
              </a:rPr>
              <a:t>8 (863) 235-15-23</a:t>
            </a:r>
          </a:p>
          <a:p>
            <a:pPr algn="ctr">
              <a:lnSpc>
                <a:spcPct val="80000"/>
              </a:lnSpc>
            </a:pPr>
            <a:r>
              <a:rPr lang="en-US" sz="2800" b="1" spc="-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    </a:t>
            </a:r>
            <a:r>
              <a:rPr lang="ru-RU" sz="2800" b="1" spc="-4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звони сейчас</a:t>
            </a:r>
            <a:endParaRPr lang="ru-RU" sz="2000" b="1" spc="-4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iriam Fixed" panose="020B0509050101010101" pitchFamily="49" charset="-79"/>
            </a:endParaRPr>
          </a:p>
        </p:txBody>
      </p:sp>
      <p:pic>
        <p:nvPicPr>
          <p:cNvPr id="2053" name="Picture 5" descr="Y:\МОЛОМИН\МОЛОМИН\СВО Брошура\Элементы\Жето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3956" y="5229200"/>
            <a:ext cx="127269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4" name="Группа 63"/>
          <p:cNvGrpSpPr/>
          <p:nvPr/>
        </p:nvGrpSpPr>
        <p:grpSpPr>
          <a:xfrm>
            <a:off x="3247260" y="2060848"/>
            <a:ext cx="3291110" cy="521416"/>
            <a:chOff x="3226350" y="2826695"/>
            <a:chExt cx="3291110" cy="521416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3581584" y="2826695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кредитные и налоговые каникулы</a:t>
              </a:r>
            </a:p>
          </p:txBody>
        </p:sp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286273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3" name="Группа 72"/>
          <p:cNvGrpSpPr/>
          <p:nvPr/>
        </p:nvGrpSpPr>
        <p:grpSpPr>
          <a:xfrm>
            <a:off x="3234806" y="4797152"/>
            <a:ext cx="3310877" cy="759215"/>
            <a:chOff x="3226349" y="3882938"/>
            <a:chExt cx="3310877" cy="759215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3601350" y="3899138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бесплатный отдых детей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летних оздоровительных лагерях</a:t>
              </a:r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49" y="3882938"/>
              <a:ext cx="426483" cy="3402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6" name="Группа 75"/>
          <p:cNvGrpSpPr/>
          <p:nvPr/>
        </p:nvGrpSpPr>
        <p:grpSpPr>
          <a:xfrm>
            <a:off x="3237735" y="3573016"/>
            <a:ext cx="3302609" cy="521416"/>
            <a:chOff x="3206042" y="3306072"/>
            <a:chExt cx="3302609" cy="521416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3572775" y="3306072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бюджетные места для обучения детей в ВУЗах</a:t>
              </a:r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306072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xmlns="" id="{AA4BB89B-32A5-4B3E-A601-82E79D582173}"/>
              </a:ext>
            </a:extLst>
          </p:cNvPr>
          <p:cNvGrpSpPr/>
          <p:nvPr/>
        </p:nvGrpSpPr>
        <p:grpSpPr>
          <a:xfrm>
            <a:off x="3235527" y="4203728"/>
            <a:ext cx="3312134" cy="521416"/>
            <a:chOff x="3206042" y="3450088"/>
            <a:chExt cx="3312134" cy="521416"/>
          </a:xfrm>
        </p:grpSpPr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xmlns="" id="{9650206B-DF0E-4F13-A4FB-1C9667D0B32E}"/>
                </a:ext>
              </a:extLst>
            </p:cNvPr>
            <p:cNvSpPr/>
            <p:nvPr/>
          </p:nvSpPr>
          <p:spPr>
            <a:xfrm>
              <a:off x="3582300" y="3450088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бронирование рабочих мест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за будущими контрактниками</a:t>
              </a:r>
            </a:p>
          </p:txBody>
        </p:sp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xmlns="" id="{A5079DC7-78D9-4683-B44C-E0D00E75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45008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339696" y="5798386"/>
            <a:ext cx="3217919" cy="988595"/>
          </a:xfrm>
          <a:prstGeom prst="rect">
            <a:avLst/>
          </a:prstGeom>
          <a:solidFill>
            <a:srgbClr val="4B5320"/>
          </a:solidFill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FCC206"/>
                </a:solidFill>
                <a:cs typeface="Miriam Fixed" panose="020B0509050101010101" pitchFamily="49" charset="-79"/>
              </a:rPr>
              <a:t>пункт отбора </a:t>
            </a:r>
          </a:p>
          <a:p>
            <a:pPr algn="ctr">
              <a:lnSpc>
                <a:spcPct val="80000"/>
              </a:lnSpc>
            </a:pP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235 - 15 </a:t>
            </a:r>
            <a:r>
              <a:rPr lang="ru-RU" sz="3400" b="1" spc="-230" dirty="0">
                <a:solidFill>
                  <a:srgbClr val="FCC206"/>
                </a:solidFill>
                <a:cs typeface="Miriam Fixed" panose="020B0509050101010101" pitchFamily="49" charset="-79"/>
              </a:rPr>
              <a:t>- </a:t>
            </a: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23</a:t>
            </a:r>
          </a:p>
          <a:p>
            <a:pPr algn="ctr">
              <a:lnSpc>
                <a:spcPct val="80000"/>
              </a:lnSpc>
            </a:pP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г.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Ростов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-на-Дону, ул.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Оганова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, д. 22</a:t>
            </a:r>
          </a:p>
        </p:txBody>
      </p: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xmlns="" id="{8AC6F1C6-05E8-4275-8E6E-F07F5CFCBB3B}"/>
              </a:ext>
            </a:extLst>
          </p:cNvPr>
          <p:cNvGrpSpPr/>
          <p:nvPr/>
        </p:nvGrpSpPr>
        <p:grpSpPr>
          <a:xfrm>
            <a:off x="3246066" y="2608402"/>
            <a:ext cx="3291110" cy="964614"/>
            <a:chOff x="3226350" y="2826695"/>
            <a:chExt cx="3291110" cy="964614"/>
          </a:xfrm>
        </p:grpSpPr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xmlns="" id="{A6B772C0-498C-439C-AB56-5E1547F8930D}"/>
                </a:ext>
              </a:extLst>
            </p:cNvPr>
            <p:cNvSpPr/>
            <p:nvPr/>
          </p:nvSpPr>
          <p:spPr>
            <a:xfrm>
              <a:off x="3581584" y="2826695"/>
              <a:ext cx="2935876" cy="964614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полное или частичное приостановление исполнительного производства по линии ФССП</a:t>
              </a:r>
            </a:p>
          </p:txBody>
        </p:sp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xmlns="" id="{5D5A16D5-98D0-4506-819D-D3855156E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286273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3421970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5741</TotalTime>
  <Words>493</Words>
  <Application>Microsoft Office PowerPoint</Application>
  <PresentationFormat>Лист A4 (210x297 мм)</PresentationFormat>
  <Paragraphs>88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 Евгений Олегович</dc:creator>
  <cp:lastModifiedBy>User</cp:lastModifiedBy>
  <cp:revision>244</cp:revision>
  <cp:lastPrinted>2024-02-11T14:50:46Z</cp:lastPrinted>
  <dcterms:created xsi:type="dcterms:W3CDTF">2019-12-05T06:41:56Z</dcterms:created>
  <dcterms:modified xsi:type="dcterms:W3CDTF">2024-03-01T05:46:33Z</dcterms:modified>
</cp:coreProperties>
</file>